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9" r:id="rId2"/>
    <p:sldId id="256" r:id="rId3"/>
    <p:sldId id="257" r:id="rId4"/>
    <p:sldId id="258" r:id="rId5"/>
  </p:sldIdLst>
  <p:sldSz cx="23402925" cy="43205400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000000"/>
    <a:srgbClr val="FF0000"/>
    <a:srgbClr val="000066"/>
    <a:srgbClr val="99FF99"/>
    <a:srgbClr val="FFFFCC"/>
    <a:srgbClr val="CCFFCC"/>
    <a:srgbClr val="00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23" d="100"/>
          <a:sy n="23" d="100"/>
        </p:scale>
        <p:origin x="-293" y="-58"/>
      </p:cViewPr>
      <p:guideLst>
        <p:guide orient="horz" pos="13608"/>
        <p:guide pos="73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755775" y="12582525"/>
            <a:ext cx="19891375" cy="902017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513138" y="24479250"/>
            <a:ext cx="16379825" cy="11049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733425" y="17659350"/>
            <a:ext cx="3175" cy="191262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C6610E5-1D15-49A3-A6FA-366C79ED8DAA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7F224-7166-4023-95C8-CDC33604C5C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487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6968788" y="1838325"/>
            <a:ext cx="5264150" cy="360902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71575" y="1838325"/>
            <a:ext cx="15644813" cy="360902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42B63-2FB8-4946-92ED-60C62FCEB93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422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89FF6-17B2-4BB3-A60C-7CA5E2E908A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132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49438" y="27763788"/>
            <a:ext cx="19891375" cy="85804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849438" y="18311813"/>
            <a:ext cx="19891375" cy="94519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A37A3-3F17-4199-85BF-299F4890A44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04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1575" y="12001500"/>
            <a:ext cx="10453688" cy="25927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1777663" y="12001500"/>
            <a:ext cx="10455275" cy="25927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61C00-3852-43B2-BBF1-10A61942E23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111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9988" y="1730375"/>
            <a:ext cx="21062950" cy="72009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69988" y="9671050"/>
            <a:ext cx="1034097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169988" y="13701713"/>
            <a:ext cx="10340975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1888788" y="9671050"/>
            <a:ext cx="10344150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1888788" y="13701713"/>
            <a:ext cx="10344150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7DBFD-3FD9-4C41-B502-6530E0B803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964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D48FB-F152-4DD1-B17C-2152A283CBE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657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38ED0-B1F0-4BF4-A9E2-9157AAD4A22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663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9988" y="1720850"/>
            <a:ext cx="7699375" cy="7319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50350" y="1720850"/>
            <a:ext cx="13082588" cy="36874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69988" y="9040813"/>
            <a:ext cx="7699375" cy="295544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4CFDC-8E87-486B-90AC-3C9E43AB46A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976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87875" y="30243463"/>
            <a:ext cx="14041438" cy="35702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87875" y="3860800"/>
            <a:ext cx="14041438" cy="259222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87875" y="33813750"/>
            <a:ext cx="14041438" cy="5070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0A22C-3BCE-484A-9B89-BDF95DDD447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161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50000">
              <a:srgbClr val="FFFFCC"/>
            </a:gs>
            <a:gs pos="100000">
              <a:srgbClr val="99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1575" y="1838325"/>
            <a:ext cx="21061363" cy="872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5450" tIns="97725" rIns="195450" bIns="977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1575" y="12001500"/>
            <a:ext cx="21061363" cy="259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5450" tIns="97725" rIns="195450" bIns="977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39347775"/>
            <a:ext cx="5459413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5450" tIns="97725" rIns="195450" bIns="97725" numCol="1" anchor="b" anchorCtr="0" compatLnSpc="1">
            <a:prstTxWarp prst="textNoShape">
              <a:avLst/>
            </a:prstTxWarp>
          </a:bodyPr>
          <a:lstStyle>
            <a:lvl1pPr defTabSz="1954213">
              <a:defRPr kumimoji="0" sz="3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7825" y="39347775"/>
            <a:ext cx="7408863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5450" tIns="97725" rIns="195450" bIns="97725" numCol="1" anchor="b" anchorCtr="0" compatLnSpc="1">
            <a:prstTxWarp prst="textNoShape">
              <a:avLst/>
            </a:prstTxWarp>
          </a:bodyPr>
          <a:lstStyle>
            <a:lvl1pPr algn="ctr" defTabSz="1954213">
              <a:defRPr kumimoji="0" sz="3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3525" y="39347775"/>
            <a:ext cx="5459413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5450" tIns="97725" rIns="195450" bIns="97725" numCol="1" anchor="b" anchorCtr="0" compatLnSpc="1">
            <a:prstTxWarp prst="textNoShape">
              <a:avLst/>
            </a:prstTxWarp>
          </a:bodyPr>
          <a:lstStyle>
            <a:lvl1pPr algn="r" defTabSz="1954213">
              <a:defRPr kumimoji="0" sz="3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5F88B732-50AF-4AED-AD8A-A1F9C30A5CF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1954213" rtl="0" eaLnBrk="1" fontAlgn="base" hangingPunct="1">
        <a:spcBef>
          <a:spcPct val="0"/>
        </a:spcBef>
        <a:spcAft>
          <a:spcPct val="0"/>
        </a:spcAft>
        <a:defRPr kumimoji="1" sz="9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1954213" rtl="0" eaLnBrk="1" fontAlgn="base" hangingPunct="1">
        <a:spcBef>
          <a:spcPct val="0"/>
        </a:spcBef>
        <a:spcAft>
          <a:spcPct val="0"/>
        </a:spcAft>
        <a:defRPr kumimoji="1" sz="9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2pPr>
      <a:lvl3pPr algn="l" defTabSz="1954213" rtl="0" eaLnBrk="1" fontAlgn="base" hangingPunct="1">
        <a:spcBef>
          <a:spcPct val="0"/>
        </a:spcBef>
        <a:spcAft>
          <a:spcPct val="0"/>
        </a:spcAft>
        <a:defRPr kumimoji="1" sz="9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3pPr>
      <a:lvl4pPr algn="l" defTabSz="1954213" rtl="0" eaLnBrk="1" fontAlgn="base" hangingPunct="1">
        <a:spcBef>
          <a:spcPct val="0"/>
        </a:spcBef>
        <a:spcAft>
          <a:spcPct val="0"/>
        </a:spcAft>
        <a:defRPr kumimoji="1" sz="9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4pPr>
      <a:lvl5pPr algn="l" defTabSz="1954213" rtl="0" eaLnBrk="1" fontAlgn="base" hangingPunct="1">
        <a:spcBef>
          <a:spcPct val="0"/>
        </a:spcBef>
        <a:spcAft>
          <a:spcPct val="0"/>
        </a:spcAft>
        <a:defRPr kumimoji="1" sz="9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5pPr>
      <a:lvl6pPr marL="457200" algn="l" defTabSz="1954213" rtl="0" eaLnBrk="1" fontAlgn="base" hangingPunct="1">
        <a:spcBef>
          <a:spcPct val="0"/>
        </a:spcBef>
        <a:spcAft>
          <a:spcPct val="0"/>
        </a:spcAft>
        <a:defRPr kumimoji="1" sz="9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6pPr>
      <a:lvl7pPr marL="914400" algn="l" defTabSz="1954213" rtl="0" eaLnBrk="1" fontAlgn="base" hangingPunct="1">
        <a:spcBef>
          <a:spcPct val="0"/>
        </a:spcBef>
        <a:spcAft>
          <a:spcPct val="0"/>
        </a:spcAft>
        <a:defRPr kumimoji="1" sz="9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7pPr>
      <a:lvl8pPr marL="1371600" algn="l" defTabSz="1954213" rtl="0" eaLnBrk="1" fontAlgn="base" hangingPunct="1">
        <a:spcBef>
          <a:spcPct val="0"/>
        </a:spcBef>
        <a:spcAft>
          <a:spcPct val="0"/>
        </a:spcAft>
        <a:defRPr kumimoji="1" sz="9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8pPr>
      <a:lvl9pPr marL="1828800" algn="l" defTabSz="1954213" rtl="0" eaLnBrk="1" fontAlgn="base" hangingPunct="1">
        <a:spcBef>
          <a:spcPct val="0"/>
        </a:spcBef>
        <a:spcAft>
          <a:spcPct val="0"/>
        </a:spcAft>
        <a:defRPr kumimoji="1" sz="9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9pPr>
    </p:titleStyle>
    <p:bodyStyle>
      <a:lvl1pPr marL="733425" indent="-733425" algn="l" defTabSz="195421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6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1587500" indent="-609600" algn="l" defTabSz="1954213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kumimoji="1" sz="6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2443163" indent="-488950" algn="l" defTabSz="195421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5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3421063" indent="-488950" algn="l" defTabSz="1954213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kumimoji="1" sz="4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4397375" indent="-488950" algn="l" defTabSz="195421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4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4854575" indent="-488950" algn="l" defTabSz="195421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4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5311775" indent="-488950" algn="l" defTabSz="195421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4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5768975" indent="-488950" algn="l" defTabSz="195421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4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6226175" indent="-488950" algn="l" defTabSz="195421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4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tweb.tp.edu.tw/sciencefai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sz="quarter"/>
          </p:nvPr>
        </p:nvSpPr>
        <p:spPr>
          <a:xfrm>
            <a:off x="756246" y="1008412"/>
            <a:ext cx="21890432" cy="15769752"/>
          </a:xfrm>
        </p:spPr>
        <p:txBody>
          <a:bodyPr/>
          <a:lstStyle/>
          <a:p>
            <a:pPr algn="l"/>
            <a:r>
              <a:rPr lang="en-US" altLang="zh-TW" sz="6000" dirty="0" smtClean="0">
                <a:solidFill>
                  <a:srgbClr val="000000"/>
                </a:solidFill>
              </a:rPr>
              <a:t/>
            </a:r>
            <a:br>
              <a:rPr lang="en-US" altLang="zh-TW" sz="6000" dirty="0" smtClean="0">
                <a:solidFill>
                  <a:srgbClr val="000000"/>
                </a:solidFill>
              </a:rPr>
            </a:br>
            <a:r>
              <a:rPr lang="en-US" altLang="zh-TW" sz="6000" dirty="0">
                <a:solidFill>
                  <a:srgbClr val="000000"/>
                </a:solidFill>
              </a:rPr>
              <a:t/>
            </a:r>
            <a:br>
              <a:rPr lang="en-US" altLang="zh-TW" sz="6000" dirty="0">
                <a:solidFill>
                  <a:srgbClr val="000000"/>
                </a:solidFill>
              </a:rPr>
            </a:br>
            <a:r>
              <a:rPr lang="en-US" altLang="zh-TW" sz="6000" dirty="0" smtClean="0">
                <a:solidFill>
                  <a:srgbClr val="000000"/>
                </a:solidFill>
              </a:rPr>
              <a:t/>
            </a:r>
            <a:br>
              <a:rPr lang="en-US" altLang="zh-TW" sz="6000" dirty="0" smtClean="0">
                <a:solidFill>
                  <a:srgbClr val="000000"/>
                </a:solidFill>
              </a:rPr>
            </a:br>
            <a:r>
              <a:rPr lang="en-US" altLang="zh-TW" sz="6000" dirty="0" smtClean="0">
                <a:solidFill>
                  <a:srgbClr val="000000"/>
                </a:solidFill>
              </a:rPr>
              <a:t/>
            </a:r>
            <a:br>
              <a:rPr lang="en-US" altLang="zh-TW" sz="6000" dirty="0" smtClean="0">
                <a:solidFill>
                  <a:srgbClr val="000000"/>
                </a:solidFill>
              </a:rPr>
            </a:br>
            <a:r>
              <a:rPr lang="zh-TW" altLang="en-US" sz="6000" dirty="0" smtClean="0">
                <a:solidFill>
                  <a:srgbClr val="000000"/>
                </a:solidFill>
              </a:rPr>
              <a:t>台北市賽  科展海報製作說明：四版</a:t>
            </a:r>
            <a:r>
              <a:rPr lang="en-US" altLang="zh-TW" sz="6000" dirty="0" smtClean="0">
                <a:solidFill>
                  <a:srgbClr val="000000"/>
                </a:solidFill>
              </a:rPr>
              <a:t/>
            </a:r>
            <a:br>
              <a:rPr lang="en-US" altLang="zh-TW" sz="6000" dirty="0" smtClean="0">
                <a:solidFill>
                  <a:srgbClr val="000000"/>
                </a:solidFill>
              </a:rPr>
            </a:br>
            <a:r>
              <a:rPr lang="zh-TW" altLang="en-US" sz="4000" dirty="0" smtClean="0">
                <a:solidFill>
                  <a:srgbClr val="000000"/>
                </a:solidFill>
              </a:rPr>
              <a:t>右版：</a:t>
            </a:r>
            <a:r>
              <a:rPr lang="en-US" altLang="zh-TW" sz="4000" dirty="0">
                <a:solidFill>
                  <a:srgbClr val="000000"/>
                </a:solidFill>
                <a:effectLst/>
              </a:rPr>
              <a:t> 120cm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×</a:t>
            </a:r>
            <a:r>
              <a:rPr lang="en-US" altLang="zh-TW" sz="4000" dirty="0">
                <a:solidFill>
                  <a:srgbClr val="000000"/>
                </a:solidFill>
                <a:effectLst/>
              </a:rPr>
              <a:t>65cm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（右）</a:t>
            </a:r>
            <a:r>
              <a:rPr lang="en-US" altLang="zh-TW" sz="4000" dirty="0" smtClean="0">
                <a:solidFill>
                  <a:srgbClr val="000000"/>
                </a:solidFill>
              </a:rPr>
              <a:t/>
            </a:r>
            <a:br>
              <a:rPr lang="en-US" altLang="zh-TW" sz="4000" dirty="0" smtClean="0">
                <a:solidFill>
                  <a:srgbClr val="000000"/>
                </a:solidFill>
              </a:rPr>
            </a:br>
            <a:r>
              <a:rPr lang="zh-TW" altLang="en-US" sz="4000" dirty="0" smtClean="0">
                <a:solidFill>
                  <a:srgbClr val="000000"/>
                </a:solidFill>
              </a:rPr>
              <a:t>中板：</a:t>
            </a:r>
            <a:r>
              <a:rPr lang="en-US" altLang="zh-TW" sz="4000" dirty="0">
                <a:solidFill>
                  <a:srgbClr val="000000"/>
                </a:solidFill>
                <a:effectLst/>
              </a:rPr>
              <a:t> 120cm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×</a:t>
            </a:r>
            <a:r>
              <a:rPr lang="en-US" altLang="zh-TW" sz="4000" dirty="0">
                <a:solidFill>
                  <a:srgbClr val="000000"/>
                </a:solidFill>
                <a:effectLst/>
              </a:rPr>
              <a:t>75cm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（中）</a:t>
            </a:r>
            <a:r>
              <a:rPr lang="en-US" altLang="zh-TW" sz="4000" dirty="0" smtClean="0">
                <a:solidFill>
                  <a:srgbClr val="000000"/>
                </a:solidFill>
              </a:rPr>
              <a:t/>
            </a:r>
            <a:br>
              <a:rPr lang="en-US" altLang="zh-TW" sz="4000" dirty="0" smtClean="0">
                <a:solidFill>
                  <a:srgbClr val="000000"/>
                </a:solidFill>
              </a:rPr>
            </a:br>
            <a:r>
              <a:rPr lang="zh-TW" altLang="en-US" sz="4000" dirty="0" smtClean="0">
                <a:solidFill>
                  <a:srgbClr val="000000"/>
                </a:solidFill>
              </a:rPr>
              <a:t>左版：</a:t>
            </a:r>
            <a:r>
              <a:rPr lang="en-US" altLang="zh-TW" sz="4000" dirty="0">
                <a:solidFill>
                  <a:srgbClr val="000000"/>
                </a:solidFill>
                <a:effectLst/>
              </a:rPr>
              <a:t> 120cm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×</a:t>
            </a:r>
            <a:r>
              <a:rPr lang="en-US" altLang="zh-TW" sz="4000" dirty="0">
                <a:solidFill>
                  <a:srgbClr val="000000"/>
                </a:solidFill>
                <a:effectLst/>
              </a:rPr>
              <a:t>65cm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（左）</a:t>
            </a:r>
            <a:r>
              <a:rPr lang="en-US" altLang="zh-TW" sz="4000" dirty="0" smtClean="0">
                <a:solidFill>
                  <a:srgbClr val="000000"/>
                </a:solidFill>
              </a:rPr>
              <a:t/>
            </a:r>
            <a:br>
              <a:rPr lang="en-US" altLang="zh-TW" sz="4000" dirty="0" smtClean="0">
                <a:solidFill>
                  <a:srgbClr val="000000"/>
                </a:solidFill>
              </a:rPr>
            </a:br>
            <a:r>
              <a:rPr lang="zh-TW" altLang="en-US" sz="4000" dirty="0" smtClean="0">
                <a:solidFill>
                  <a:srgbClr val="000000"/>
                </a:solidFill>
              </a:rPr>
              <a:t>標題版：</a:t>
            </a:r>
            <a:r>
              <a:rPr lang="en-US" altLang="zh-TW" sz="4000" dirty="0">
                <a:solidFill>
                  <a:srgbClr val="000000"/>
                </a:solidFill>
                <a:effectLst/>
              </a:rPr>
              <a:t>20cm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×</a:t>
            </a:r>
            <a:r>
              <a:rPr lang="en-US" altLang="zh-TW" sz="4000" dirty="0">
                <a:solidFill>
                  <a:srgbClr val="000000"/>
                </a:solidFill>
                <a:effectLst/>
              </a:rPr>
              <a:t>75cm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（標題）</a:t>
            </a:r>
            <a:br>
              <a:rPr lang="zh-TW" altLang="zh-TW" sz="4000" dirty="0">
                <a:solidFill>
                  <a:srgbClr val="000000"/>
                </a:solidFill>
                <a:effectLst/>
              </a:rPr>
            </a:br>
            <a:r>
              <a:rPr lang="en-US" altLang="zh-TW" sz="4000" dirty="0" smtClean="0">
                <a:solidFill>
                  <a:srgbClr val="000000"/>
                </a:solidFill>
              </a:rPr>
              <a:t/>
            </a:r>
            <a:br>
              <a:rPr lang="en-US" altLang="zh-TW" sz="4000" dirty="0" smtClean="0">
                <a:solidFill>
                  <a:srgbClr val="000000"/>
                </a:solidFill>
              </a:rPr>
            </a:br>
            <a:r>
              <a:rPr lang="zh-TW" altLang="zh-TW" sz="4000" dirty="0">
                <a:solidFill>
                  <a:srgbClr val="000000"/>
                </a:solidFill>
                <a:effectLst/>
              </a:rPr>
              <a:t>臺北益教網北市科展專屬網站下載</a:t>
            </a:r>
            <a:r>
              <a:rPr lang="zh-TW" altLang="zh-TW" sz="4000" dirty="0" smtClean="0">
                <a:solidFill>
                  <a:srgbClr val="000000"/>
                </a:solidFill>
                <a:effectLst/>
              </a:rPr>
              <a:t>。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/>
            </a:r>
            <a:br>
              <a:rPr lang="zh-TW" altLang="zh-TW" sz="4000" dirty="0">
                <a:solidFill>
                  <a:srgbClr val="000000"/>
                </a:solidFill>
                <a:effectLst/>
              </a:rPr>
            </a:br>
            <a:r>
              <a:rPr lang="en-US" altLang="zh-TW" sz="4000" dirty="0" smtClean="0">
                <a:solidFill>
                  <a:srgbClr val="000000"/>
                </a:solidFill>
                <a:effectLst/>
              </a:rPr>
              <a:t>(</a:t>
            </a:r>
            <a:r>
              <a:rPr lang="zh-TW" altLang="en-US" sz="4000" dirty="0" smtClean="0">
                <a:solidFill>
                  <a:srgbClr val="000000"/>
                </a:solidFill>
                <a:effectLst/>
              </a:rPr>
              <a:t>市賽資訊</a:t>
            </a:r>
            <a:r>
              <a:rPr lang="zh-TW" altLang="zh-TW" sz="4000" dirty="0" smtClean="0">
                <a:solidFill>
                  <a:srgbClr val="000000"/>
                </a:solidFill>
                <a:effectLst/>
              </a:rPr>
              <a:t>網址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：</a:t>
            </a:r>
            <a:r>
              <a:rPr lang="en-US" altLang="zh-TW" sz="4000" u="sng" dirty="0">
                <a:solidFill>
                  <a:srgbClr val="000000"/>
                </a:solidFill>
                <a:effectLst/>
                <a:hlinkClick r:id="rId2"/>
              </a:rPr>
              <a:t>http://etweb.tp.edu.tw/sciencefair</a:t>
            </a:r>
            <a:r>
              <a:rPr lang="en-US" altLang="zh-TW" sz="4000" dirty="0" smtClean="0">
                <a:solidFill>
                  <a:srgbClr val="000000"/>
                </a:solidFill>
                <a:effectLst/>
              </a:rPr>
              <a:t>/)</a:t>
            </a:r>
            <a:br>
              <a:rPr lang="en-US" altLang="zh-TW" sz="4000" dirty="0" smtClean="0">
                <a:solidFill>
                  <a:srgbClr val="000000"/>
                </a:solidFill>
                <a:effectLst/>
              </a:rPr>
            </a:br>
            <a:r>
              <a:rPr lang="en-US" altLang="zh-TW" sz="4000" dirty="0" smtClean="0">
                <a:solidFill>
                  <a:srgbClr val="000000"/>
                </a:solidFill>
                <a:effectLst/>
              </a:rPr>
              <a:t/>
            </a:r>
            <a:br>
              <a:rPr lang="en-US" altLang="zh-TW" sz="4000" dirty="0" smtClean="0">
                <a:solidFill>
                  <a:srgbClr val="000000"/>
                </a:solidFill>
                <a:effectLst/>
              </a:rPr>
            </a:br>
            <a:r>
              <a:rPr lang="zh-TW" altLang="en-US" sz="4000" dirty="0" smtClean="0">
                <a:solidFill>
                  <a:srgbClr val="000000"/>
                </a:solidFill>
                <a:effectLst/>
              </a:rPr>
              <a:t>一、</a:t>
            </a:r>
            <a:r>
              <a:rPr lang="zh-TW" altLang="zh-TW" sz="4000" dirty="0" smtClean="0">
                <a:solidFill>
                  <a:srgbClr val="000000"/>
                </a:solidFill>
                <a:effectLst/>
              </a:rPr>
              <a:t>參展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海報</a:t>
            </a:r>
            <a:r>
              <a:rPr lang="en-US" altLang="zh-TW" sz="4000" dirty="0">
                <a:solidFill>
                  <a:srgbClr val="000000"/>
                </a:solidFill>
                <a:effectLst/>
              </a:rPr>
              <a:t>: 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/>
            </a:r>
            <a:br>
              <a:rPr lang="zh-TW" altLang="zh-TW" sz="4000" dirty="0">
                <a:solidFill>
                  <a:srgbClr val="000000"/>
                </a:solidFill>
                <a:effectLst/>
              </a:rPr>
            </a:br>
            <a:r>
              <a:rPr lang="zh-TW" altLang="zh-TW" sz="4000" dirty="0">
                <a:solidFill>
                  <a:srgbClr val="000000"/>
                </a:solidFill>
                <a:effectLst/>
              </a:rPr>
              <a:t>（一）海報數量和規格：直式橫書</a:t>
            </a:r>
            <a:r>
              <a:rPr lang="en-US" altLang="zh-TW" sz="4000" dirty="0">
                <a:solidFill>
                  <a:srgbClr val="000000"/>
                </a:solidFill>
                <a:effectLst/>
              </a:rPr>
              <a:t>1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～</a:t>
            </a:r>
            <a:r>
              <a:rPr lang="en-US" altLang="zh-TW" sz="4000" dirty="0">
                <a:solidFill>
                  <a:srgbClr val="000000"/>
                </a:solidFill>
                <a:effectLst/>
              </a:rPr>
              <a:t>3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張。以「全開海報規格」或「市賽規格」製作。</a:t>
            </a:r>
            <a:br>
              <a:rPr lang="zh-TW" altLang="zh-TW" sz="4000" dirty="0">
                <a:solidFill>
                  <a:srgbClr val="000000"/>
                </a:solidFill>
                <a:effectLst/>
              </a:rPr>
            </a:br>
            <a:r>
              <a:rPr lang="en-US" altLang="zh-TW" sz="4000" dirty="0">
                <a:solidFill>
                  <a:srgbClr val="000000"/>
                </a:solidFill>
                <a:effectLst/>
              </a:rPr>
              <a:t>  1.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市賽規格：</a:t>
            </a:r>
            <a:r>
              <a:rPr lang="en-US" altLang="zh-TW" sz="4000" dirty="0">
                <a:solidFill>
                  <a:srgbClr val="000000"/>
                </a:solidFill>
                <a:effectLst/>
              </a:rPr>
              <a:t>120cm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×</a:t>
            </a:r>
            <a:r>
              <a:rPr lang="en-US" altLang="zh-TW" sz="4000" dirty="0">
                <a:solidFill>
                  <a:srgbClr val="000000"/>
                </a:solidFill>
                <a:effectLst/>
              </a:rPr>
              <a:t>65cm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（左）、</a:t>
            </a:r>
            <a:r>
              <a:rPr lang="en-US" altLang="zh-TW" sz="4000" dirty="0">
                <a:solidFill>
                  <a:srgbClr val="000000"/>
                </a:solidFill>
                <a:effectLst/>
              </a:rPr>
              <a:t>120cm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×</a:t>
            </a:r>
            <a:r>
              <a:rPr lang="en-US" altLang="zh-TW" sz="4000" dirty="0">
                <a:solidFill>
                  <a:srgbClr val="000000"/>
                </a:solidFill>
                <a:effectLst/>
              </a:rPr>
              <a:t>75cm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（中）、</a:t>
            </a:r>
            <a:r>
              <a:rPr lang="en-US" altLang="zh-TW" sz="4000" dirty="0">
                <a:solidFill>
                  <a:srgbClr val="000000"/>
                </a:solidFill>
                <a:effectLst/>
              </a:rPr>
              <a:t>120cm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×</a:t>
            </a:r>
            <a:r>
              <a:rPr lang="en-US" altLang="zh-TW" sz="4000" dirty="0">
                <a:solidFill>
                  <a:srgbClr val="000000"/>
                </a:solidFill>
                <a:effectLst/>
              </a:rPr>
              <a:t>65cm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（右）、</a:t>
            </a:r>
            <a:br>
              <a:rPr lang="zh-TW" altLang="zh-TW" sz="4000" dirty="0">
                <a:solidFill>
                  <a:srgbClr val="000000"/>
                </a:solidFill>
                <a:effectLst/>
              </a:rPr>
            </a:br>
            <a:r>
              <a:rPr lang="en-US" altLang="zh-TW" sz="4000" dirty="0">
                <a:solidFill>
                  <a:srgbClr val="000000"/>
                </a:solidFill>
                <a:effectLst/>
              </a:rPr>
              <a:t>              20cm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×</a:t>
            </a:r>
            <a:r>
              <a:rPr lang="en-US" altLang="zh-TW" sz="4000" dirty="0">
                <a:solidFill>
                  <a:srgbClr val="000000"/>
                </a:solidFill>
                <a:effectLst/>
              </a:rPr>
              <a:t>75cm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（標題）</a:t>
            </a:r>
            <a:br>
              <a:rPr lang="zh-TW" altLang="zh-TW" sz="4000" dirty="0">
                <a:solidFill>
                  <a:srgbClr val="000000"/>
                </a:solidFill>
                <a:effectLst/>
              </a:rPr>
            </a:br>
            <a:r>
              <a:rPr lang="en-US" altLang="zh-TW" sz="4000" dirty="0">
                <a:solidFill>
                  <a:srgbClr val="000000"/>
                </a:solidFill>
                <a:effectLst/>
              </a:rPr>
              <a:t>  2.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參展實物：以深</a:t>
            </a:r>
            <a:r>
              <a:rPr lang="en-US" altLang="zh-TW" sz="4000" dirty="0">
                <a:solidFill>
                  <a:srgbClr val="000000"/>
                </a:solidFill>
                <a:effectLst/>
              </a:rPr>
              <a:t>60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公分、寬</a:t>
            </a:r>
            <a:r>
              <a:rPr lang="en-US" altLang="zh-TW" sz="4000" dirty="0">
                <a:solidFill>
                  <a:srgbClr val="000000"/>
                </a:solidFill>
                <a:effectLst/>
              </a:rPr>
              <a:t>70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公分、高</a:t>
            </a:r>
            <a:r>
              <a:rPr lang="en-US" altLang="zh-TW" sz="4000" dirty="0">
                <a:solidFill>
                  <a:srgbClr val="000000"/>
                </a:solidFill>
                <a:effectLst/>
              </a:rPr>
              <a:t>50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公分為限，且重量不得超過</a:t>
            </a:r>
            <a:r>
              <a:rPr lang="en-US" altLang="zh-TW" sz="4000" dirty="0">
                <a:solidFill>
                  <a:srgbClr val="000000"/>
                </a:solidFill>
                <a:effectLst/>
              </a:rPr>
              <a:t>20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公斤。</a:t>
            </a:r>
            <a:br>
              <a:rPr lang="zh-TW" altLang="zh-TW" sz="4000" dirty="0">
                <a:solidFill>
                  <a:srgbClr val="000000"/>
                </a:solidFill>
                <a:effectLst/>
              </a:rPr>
            </a:br>
            <a:r>
              <a:rPr lang="zh-TW" altLang="zh-TW" sz="4000" dirty="0">
                <a:solidFill>
                  <a:srgbClr val="000000"/>
                </a:solidFill>
                <a:effectLst/>
              </a:rPr>
              <a:t>（二）將「海報參展資料表」沿虛線剪下後，貼於第</a:t>
            </a:r>
            <a:r>
              <a:rPr lang="en-US" altLang="zh-TW" sz="4000" dirty="0">
                <a:solidFill>
                  <a:srgbClr val="000000"/>
                </a:solidFill>
                <a:effectLst/>
              </a:rPr>
              <a:t>1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張海報之右上角</a:t>
            </a:r>
            <a:r>
              <a:rPr lang="zh-TW" altLang="zh-TW" sz="4000" dirty="0" smtClean="0">
                <a:solidFill>
                  <a:srgbClr val="000000"/>
                </a:solidFill>
                <a:effectLst/>
              </a:rPr>
              <a:t>。</a:t>
            </a:r>
            <a:r>
              <a:rPr lang="en-US" altLang="zh-TW" sz="4000" dirty="0" smtClean="0">
                <a:solidFill>
                  <a:srgbClr val="000000"/>
                </a:solidFill>
                <a:effectLst/>
              </a:rPr>
              <a:t/>
            </a:r>
            <a:br>
              <a:rPr lang="en-US" altLang="zh-TW" sz="4000" dirty="0" smtClean="0">
                <a:solidFill>
                  <a:srgbClr val="000000"/>
                </a:solidFill>
                <a:effectLst/>
              </a:rPr>
            </a:br>
            <a:r>
              <a:rPr lang="zh-TW" altLang="zh-TW" sz="4000" dirty="0">
                <a:solidFill>
                  <a:srgbClr val="000000"/>
                </a:solidFill>
                <a:effectLst/>
              </a:rPr>
              <a:t/>
            </a:r>
            <a:br>
              <a:rPr lang="zh-TW" altLang="zh-TW" sz="4000" dirty="0">
                <a:solidFill>
                  <a:srgbClr val="000000"/>
                </a:solidFill>
                <a:effectLst/>
              </a:rPr>
            </a:br>
            <a:r>
              <a:rPr lang="zh-TW" altLang="en-US" sz="4000" dirty="0" smtClean="0">
                <a:solidFill>
                  <a:srgbClr val="000000"/>
                </a:solidFill>
                <a:effectLst/>
              </a:rPr>
              <a:t>二</a:t>
            </a:r>
            <a:r>
              <a:rPr lang="zh-TW" altLang="zh-TW" sz="4000" dirty="0" smtClean="0">
                <a:solidFill>
                  <a:srgbClr val="000000"/>
                </a:solidFill>
                <a:effectLst/>
              </a:rPr>
              <a:t>、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書寫說明：</a:t>
            </a:r>
            <a:br>
              <a:rPr lang="zh-TW" altLang="zh-TW" sz="4000" dirty="0">
                <a:solidFill>
                  <a:srgbClr val="000000"/>
                </a:solidFill>
                <a:effectLst/>
              </a:rPr>
            </a:br>
            <a:r>
              <a:rPr lang="zh-TW" altLang="zh-TW" sz="4000" dirty="0">
                <a:solidFill>
                  <a:srgbClr val="000000"/>
                </a:solidFill>
                <a:effectLst/>
              </a:rPr>
              <a:t>（一）作品說明書一律以</a:t>
            </a:r>
            <a:r>
              <a:rPr lang="en-US" altLang="zh-TW" sz="4000" dirty="0">
                <a:solidFill>
                  <a:srgbClr val="000000"/>
                </a:solidFill>
                <a:effectLst/>
              </a:rPr>
              <a:t>A4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大小紙張由左至右打字印刷（或正楷書寫影印）並裝訂成冊。</a:t>
            </a:r>
            <a:br>
              <a:rPr lang="zh-TW" altLang="zh-TW" sz="4000" dirty="0">
                <a:solidFill>
                  <a:srgbClr val="000000"/>
                </a:solidFill>
                <a:effectLst/>
              </a:rPr>
            </a:br>
            <a:r>
              <a:rPr lang="zh-TW" altLang="zh-TW" sz="4000" dirty="0">
                <a:solidFill>
                  <a:srgbClr val="000000"/>
                </a:solidFill>
                <a:effectLst/>
              </a:rPr>
              <a:t>（二）作品說明書內容文字以</a:t>
            </a:r>
            <a:r>
              <a:rPr lang="en-US" altLang="zh-TW" sz="4000" dirty="0">
                <a:solidFill>
                  <a:srgbClr val="000000"/>
                </a:solidFill>
                <a:effectLst/>
              </a:rPr>
              <a:t>7000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字為限（包含標點符號，但不包含圖表之內容及其說明文字），</a:t>
            </a:r>
            <a:br>
              <a:rPr lang="zh-TW" altLang="zh-TW" sz="4000" dirty="0">
                <a:solidFill>
                  <a:srgbClr val="000000"/>
                </a:solidFill>
                <a:effectLst/>
              </a:rPr>
            </a:br>
            <a:r>
              <a:rPr lang="en-US" altLang="zh-TW" sz="4000" dirty="0">
                <a:solidFill>
                  <a:srgbClr val="000000"/>
                </a:solidFill>
                <a:effectLst/>
              </a:rPr>
              <a:t>      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總頁數以</a:t>
            </a:r>
            <a:r>
              <a:rPr lang="en-US" altLang="zh-TW" sz="4000" dirty="0">
                <a:solidFill>
                  <a:srgbClr val="000000"/>
                </a:solidFill>
                <a:effectLst/>
              </a:rPr>
              <a:t>30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頁為限（不含封面、封底、及目錄）。</a:t>
            </a:r>
            <a:br>
              <a:rPr lang="zh-TW" altLang="zh-TW" sz="4000" dirty="0">
                <a:solidFill>
                  <a:srgbClr val="000000"/>
                </a:solidFill>
                <a:effectLst/>
              </a:rPr>
            </a:br>
            <a:r>
              <a:rPr lang="zh-TW" altLang="zh-TW" sz="4000" dirty="0">
                <a:solidFill>
                  <a:srgbClr val="000000"/>
                </a:solidFill>
                <a:effectLst/>
              </a:rPr>
              <a:t>（三）內容使用標題次序為壹、一、（一）、</a:t>
            </a:r>
            <a:r>
              <a:rPr lang="en-US" altLang="zh-TW" sz="4000" dirty="0">
                <a:solidFill>
                  <a:srgbClr val="000000"/>
                </a:solidFill>
                <a:effectLst/>
              </a:rPr>
              <a:t>1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、（</a:t>
            </a:r>
            <a:r>
              <a:rPr lang="en-US" altLang="zh-TW" sz="4000" dirty="0">
                <a:solidFill>
                  <a:srgbClr val="000000"/>
                </a:solidFill>
                <a:effectLst/>
              </a:rPr>
              <a:t>1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）。</a:t>
            </a:r>
            <a:br>
              <a:rPr lang="zh-TW" altLang="zh-TW" sz="4000" dirty="0">
                <a:solidFill>
                  <a:srgbClr val="000000"/>
                </a:solidFill>
                <a:effectLst/>
              </a:rPr>
            </a:br>
            <a:r>
              <a:rPr lang="zh-TW" altLang="zh-TW" sz="4000" dirty="0">
                <a:solidFill>
                  <a:srgbClr val="000000"/>
                </a:solidFill>
                <a:effectLst/>
              </a:rPr>
              <a:t>（四）研究動機內容應包含作品與教材相關性（教學單元）之說明。</a:t>
            </a:r>
            <a:br>
              <a:rPr lang="zh-TW" altLang="zh-TW" sz="4000" dirty="0">
                <a:solidFill>
                  <a:srgbClr val="000000"/>
                </a:solidFill>
                <a:effectLst/>
              </a:rPr>
            </a:br>
            <a:r>
              <a:rPr lang="zh-TW" altLang="zh-TW" sz="4000" dirty="0">
                <a:solidFill>
                  <a:srgbClr val="000000"/>
                </a:solidFill>
                <a:effectLst/>
              </a:rPr>
              <a:t>（五）作品說明書全冊和參展海報</a:t>
            </a:r>
            <a:r>
              <a:rPr lang="zh-TW" altLang="zh-TW" sz="4000" b="1" u="sng" dirty="0">
                <a:solidFill>
                  <a:srgbClr val="000000"/>
                </a:solidFill>
                <a:effectLst/>
              </a:rPr>
              <a:t>請勿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出現校名、班級、作者、學生制服、校長及指導老師姓名</a:t>
            </a:r>
            <a:r>
              <a:rPr lang="zh-TW" altLang="zh-TW" sz="4000" dirty="0" smtClean="0">
                <a:solidFill>
                  <a:srgbClr val="000000"/>
                </a:solidFill>
                <a:effectLst/>
              </a:rPr>
              <a:t>、</a:t>
            </a:r>
            <a:r>
              <a:rPr lang="zh-TW" altLang="en-US" sz="40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altLang="zh-TW" sz="4000" dirty="0" smtClean="0">
                <a:solidFill>
                  <a:srgbClr val="000000"/>
                </a:solidFill>
                <a:effectLst/>
              </a:rPr>
              <a:t/>
            </a:r>
            <a:br>
              <a:rPr lang="en-US" altLang="zh-TW" sz="4000" dirty="0" smtClean="0">
                <a:solidFill>
                  <a:srgbClr val="000000"/>
                </a:solidFill>
                <a:effectLst/>
              </a:rPr>
            </a:br>
            <a:r>
              <a:rPr lang="zh-TW" altLang="en-US" sz="4000" dirty="0" smtClean="0">
                <a:solidFill>
                  <a:srgbClr val="000000"/>
                </a:solidFill>
                <a:effectLst/>
              </a:rPr>
              <a:t>          </a:t>
            </a:r>
            <a:r>
              <a:rPr lang="zh-TW" altLang="zh-TW" sz="4000" dirty="0" smtClean="0">
                <a:solidFill>
                  <a:srgbClr val="000000"/>
                </a:solidFill>
                <a:effectLst/>
              </a:rPr>
              <a:t>批</a:t>
            </a:r>
            <a:r>
              <a:rPr lang="en-US" altLang="zh-TW" sz="4000" dirty="0" smtClean="0">
                <a:solidFill>
                  <a:srgbClr val="000000"/>
                </a:solidFill>
                <a:effectLst/>
              </a:rPr>
              <a:t> </a:t>
            </a:r>
            <a:r>
              <a:rPr lang="zh-TW" altLang="zh-TW" sz="4000" dirty="0" smtClean="0">
                <a:solidFill>
                  <a:srgbClr val="000000"/>
                </a:solidFill>
                <a:effectLst/>
              </a:rPr>
              <a:t>改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紀錄等，並且照片中不得出現作者或指導教師之臉部，俾使公平客觀之評審</a:t>
            </a:r>
            <a:r>
              <a:rPr lang="zh-TW" altLang="zh-TW" sz="4000" dirty="0" smtClean="0">
                <a:solidFill>
                  <a:srgbClr val="000000"/>
                </a:solidFill>
                <a:effectLst/>
              </a:rPr>
              <a:t>。</a:t>
            </a:r>
            <a:r>
              <a:rPr lang="en-US" altLang="zh-TW" sz="4000" dirty="0" smtClean="0">
                <a:solidFill>
                  <a:srgbClr val="000000"/>
                </a:solidFill>
                <a:effectLst/>
              </a:rPr>
              <a:t/>
            </a:r>
            <a:br>
              <a:rPr lang="en-US" altLang="zh-TW" sz="4000" dirty="0" smtClean="0">
                <a:solidFill>
                  <a:srgbClr val="000000"/>
                </a:solidFill>
                <a:effectLst/>
              </a:rPr>
            </a:br>
            <a:r>
              <a:rPr lang="zh-TW" altLang="en-US" sz="4000" dirty="0" smtClean="0">
                <a:solidFill>
                  <a:srgbClr val="000000"/>
                </a:solidFill>
                <a:effectLst/>
              </a:rPr>
              <a:t>           </a:t>
            </a:r>
            <a:r>
              <a:rPr lang="zh-TW" altLang="zh-TW" sz="4000" dirty="0" smtClean="0">
                <a:solidFill>
                  <a:srgbClr val="000000"/>
                </a:solidFill>
                <a:effectLst/>
              </a:rPr>
              <a:t>發現</a:t>
            </a:r>
            <a:r>
              <a:rPr lang="zh-TW" altLang="zh-TW" sz="4000" dirty="0">
                <a:solidFill>
                  <a:srgbClr val="000000"/>
                </a:solidFill>
                <a:effectLst/>
              </a:rPr>
              <a:t>不符合規定者，將</a:t>
            </a:r>
            <a:r>
              <a:rPr lang="zh-TW" altLang="zh-TW" sz="4000" b="1" u="sng" dirty="0">
                <a:solidFill>
                  <a:srgbClr val="000000"/>
                </a:solidFill>
                <a:effectLst/>
              </a:rPr>
              <a:t>不予採計分數</a:t>
            </a:r>
            <a:r>
              <a:rPr lang="zh-TW" altLang="zh-TW" sz="4000" dirty="0" smtClean="0">
                <a:solidFill>
                  <a:srgbClr val="000000"/>
                </a:solidFill>
                <a:effectLst/>
              </a:rPr>
              <a:t>。</a:t>
            </a:r>
            <a:endParaRPr lang="zh-TW" alt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sz="quarter" idx="1"/>
          </p:nvPr>
        </p:nvSpPr>
        <p:spPr>
          <a:xfrm>
            <a:off x="3708574" y="17066196"/>
            <a:ext cx="16379825" cy="17713968"/>
          </a:xfrm>
        </p:spPr>
        <p:txBody>
          <a:bodyPr/>
          <a:lstStyle/>
          <a:p>
            <a:endParaRPr lang="en-US" altLang="zh-TW" b="1" dirty="0" smtClean="0">
              <a:solidFill>
                <a:srgbClr val="000000"/>
              </a:solidFill>
              <a:effectLst/>
            </a:endParaRPr>
          </a:p>
          <a:p>
            <a:r>
              <a:rPr lang="en-US" altLang="zh-TW" b="1" dirty="0" smtClean="0">
                <a:solidFill>
                  <a:srgbClr val="000000"/>
                </a:solidFill>
                <a:effectLst/>
              </a:rPr>
              <a:t>…………………………………………...</a:t>
            </a:r>
          </a:p>
          <a:p>
            <a:r>
              <a:rPr lang="zh-TW" altLang="zh-TW" b="1" dirty="0" smtClean="0">
                <a:solidFill>
                  <a:srgbClr val="000000"/>
                </a:solidFill>
                <a:effectLst/>
              </a:rPr>
              <a:t>臺北市</a:t>
            </a:r>
            <a:r>
              <a:rPr lang="zh-TW" altLang="zh-TW" b="1" dirty="0">
                <a:solidFill>
                  <a:srgbClr val="000000"/>
                </a:solidFill>
                <a:effectLst/>
              </a:rPr>
              <a:t>大安區古亭國民</a:t>
            </a:r>
            <a:r>
              <a:rPr lang="zh-TW" altLang="zh-TW" b="1" dirty="0" smtClean="0">
                <a:solidFill>
                  <a:srgbClr val="000000"/>
                </a:solidFill>
                <a:effectLst/>
              </a:rPr>
              <a:t>小學</a:t>
            </a:r>
            <a:endParaRPr lang="en-US" altLang="zh-TW" b="1" dirty="0" smtClean="0">
              <a:solidFill>
                <a:srgbClr val="000000"/>
              </a:solidFill>
              <a:effectLst/>
            </a:endParaRPr>
          </a:p>
          <a:p>
            <a:r>
              <a:rPr lang="zh-TW" altLang="zh-TW" b="1" dirty="0" smtClean="0">
                <a:solidFill>
                  <a:srgbClr val="000000"/>
                </a:solidFill>
                <a:effectLst/>
              </a:rPr>
              <a:t>科展</a:t>
            </a:r>
            <a:r>
              <a:rPr lang="zh-TW" altLang="en-US" b="1" dirty="0" smtClean="0">
                <a:solidFill>
                  <a:srgbClr val="000000"/>
                </a:solidFill>
                <a:effectLst/>
              </a:rPr>
              <a:t>海報學生作品範例</a:t>
            </a:r>
            <a:endParaRPr lang="en-US" altLang="zh-TW" b="1" dirty="0" smtClean="0">
              <a:solidFill>
                <a:srgbClr val="000000"/>
              </a:solidFill>
              <a:effectLst/>
            </a:endParaRPr>
          </a:p>
          <a:p>
            <a:endParaRPr lang="en-US" altLang="zh-TW" b="1" dirty="0">
              <a:solidFill>
                <a:srgbClr val="000000"/>
              </a:solidFill>
              <a:effectLst/>
            </a:endParaRPr>
          </a:p>
          <a:p>
            <a:r>
              <a:rPr lang="zh-TW" altLang="en-US" b="1" dirty="0" smtClean="0">
                <a:solidFill>
                  <a:srgbClr val="000000"/>
                </a:solidFill>
                <a:effectLst/>
              </a:rPr>
              <a:t>標題版</a:t>
            </a:r>
            <a:endParaRPr lang="en-US" altLang="zh-TW" b="1" dirty="0" smtClean="0">
              <a:solidFill>
                <a:srgbClr val="000000"/>
              </a:solidFill>
              <a:effectLst/>
            </a:endParaRPr>
          </a:p>
          <a:p>
            <a:endParaRPr lang="en-US" altLang="zh-TW" b="1" dirty="0" smtClean="0">
              <a:solidFill>
                <a:srgbClr val="000000"/>
              </a:solidFill>
              <a:effectLst/>
            </a:endParaRPr>
          </a:p>
          <a:p>
            <a:endParaRPr lang="en-US" altLang="zh-TW" b="1" dirty="0">
              <a:solidFill>
                <a:srgbClr val="000000"/>
              </a:solidFill>
              <a:effectLst/>
            </a:endParaRPr>
          </a:p>
          <a:p>
            <a:endParaRPr lang="en-US" altLang="zh-TW" b="1" dirty="0" smtClean="0">
              <a:solidFill>
                <a:srgbClr val="000000"/>
              </a:solidFill>
              <a:effectLst/>
            </a:endParaRPr>
          </a:p>
          <a:p>
            <a:endParaRPr lang="en-US" altLang="zh-TW" b="1" dirty="0">
              <a:solidFill>
                <a:srgbClr val="000000"/>
              </a:solidFill>
              <a:effectLst/>
            </a:endParaRPr>
          </a:p>
          <a:p>
            <a:r>
              <a:rPr lang="zh-TW" altLang="en-US" b="1" dirty="0" smtClean="0">
                <a:solidFill>
                  <a:srgbClr val="000000"/>
                </a:solidFill>
                <a:effectLst/>
              </a:rPr>
              <a:t>左版</a:t>
            </a:r>
            <a:r>
              <a:rPr lang="en-US" altLang="zh-TW" b="1" dirty="0" smtClean="0">
                <a:solidFill>
                  <a:srgbClr val="000000"/>
                </a:solidFill>
                <a:effectLst/>
              </a:rPr>
              <a:t>-</a:t>
            </a:r>
            <a:r>
              <a:rPr lang="zh-TW" altLang="en-US" b="1" dirty="0" smtClean="0">
                <a:solidFill>
                  <a:srgbClr val="000000"/>
                </a:solidFill>
                <a:effectLst/>
              </a:rPr>
              <a:t>中板</a:t>
            </a:r>
            <a:r>
              <a:rPr lang="en-US" altLang="zh-TW" b="1" dirty="0" smtClean="0">
                <a:solidFill>
                  <a:srgbClr val="000000"/>
                </a:solidFill>
                <a:effectLst/>
              </a:rPr>
              <a:t>-</a:t>
            </a:r>
            <a:r>
              <a:rPr lang="zh-TW" altLang="en-US" b="1" dirty="0" smtClean="0">
                <a:solidFill>
                  <a:srgbClr val="000000"/>
                </a:solidFill>
                <a:effectLst/>
              </a:rPr>
              <a:t>右版</a:t>
            </a:r>
            <a:endParaRPr lang="en-US" altLang="zh-TW" b="1" dirty="0" smtClean="0">
              <a:solidFill>
                <a:srgbClr val="000000"/>
              </a:solidFill>
              <a:effectLst/>
            </a:endParaRPr>
          </a:p>
          <a:p>
            <a:r>
              <a:rPr lang="zh-TW" altLang="en-US" b="1" dirty="0">
                <a:solidFill>
                  <a:srgbClr val="000000"/>
                </a:solidFill>
                <a:effectLst/>
              </a:rPr>
              <a:t>如下</a:t>
            </a:r>
            <a:r>
              <a:rPr lang="zh-TW" altLang="en-US" b="1" dirty="0" smtClean="0">
                <a:solidFill>
                  <a:srgbClr val="000000"/>
                </a:solidFill>
                <a:effectLst/>
              </a:rPr>
              <a:t>範例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4" name="副標題 8"/>
          <p:cNvSpPr txBox="1">
            <a:spLocks/>
          </p:cNvSpPr>
          <p:nvPr/>
        </p:nvSpPr>
        <p:spPr bwMode="auto">
          <a:xfrm>
            <a:off x="3743729" y="24704542"/>
            <a:ext cx="16379825" cy="1334033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vert="horz" wrap="square" lIns="195450" tIns="97725" rIns="195450" bIns="97725" numCol="1" anchor="t" anchorCtr="0" compatLnSpc="1">
            <a:prstTxWarp prst="textNoShape">
              <a:avLst/>
            </a:prstTxWarp>
          </a:bodyPr>
          <a:lstStyle>
            <a:lvl1pPr marL="0" indent="0" algn="ctr" defTabSz="19542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kumimoji="1" sz="6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1587500" indent="-609600" algn="l" defTabSz="1954213" rtl="0" eaLnBrk="1" fontAlgn="base" hangingPunct="1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kumimoji="1" sz="6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2443163" indent="-488950" algn="l" defTabSz="19542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kumimoji="1" sz="5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3421063" indent="-488950" algn="l" defTabSz="1954213" rtl="0" eaLnBrk="1" fontAlgn="base" hangingPunct="1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kumimoji="1" sz="4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4397375" indent="-488950" algn="l" defTabSz="19542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4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4854575" indent="-488950" algn="l" defTabSz="19542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4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5311775" indent="-488950" algn="l" defTabSz="19542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4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5768975" indent="-488950" algn="l" defTabSz="19542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4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6226175" indent="-488950" algn="l" defTabSz="19542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4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r>
              <a:rPr lang="zh-TW" altLang="en-US" kern="0" dirty="0" smtClean="0">
                <a:solidFill>
                  <a:srgbClr val="000000"/>
                </a:solidFill>
              </a:rPr>
              <a:t>趕  走  討  厭  的  米  蟲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2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" name="Text Box 124"/>
          <p:cNvSpPr txBox="1">
            <a:spLocks noChangeArrowheads="1"/>
          </p:cNvSpPr>
          <p:nvPr/>
        </p:nvSpPr>
        <p:spPr bwMode="auto">
          <a:xfrm>
            <a:off x="2667000" y="2332038"/>
            <a:ext cx="18364200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6000" b="1">
                <a:solidFill>
                  <a:srgbClr val="000000"/>
                </a:solidFill>
                <a:latin typeface="新細明體" pitchFamily="18" charset="-120"/>
                <a:ea typeface="標楷體" pitchFamily="65" charset="-120"/>
              </a:rPr>
              <a:t>摘要</a:t>
            </a:r>
            <a:endParaRPr lang="zh-TW" altLang="en-US" sz="600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  <a:p>
            <a:pPr algn="just">
              <a:spcBef>
                <a:spcPct val="50000"/>
              </a:spcBef>
            </a:pPr>
            <a:r>
              <a:rPr lang="zh-TW" altLang="en-US" sz="3200">
                <a:solidFill>
                  <a:srgbClr val="000000"/>
                </a:solidFill>
                <a:latin typeface="新細明體" pitchFamily="18" charset="-120"/>
                <a:ea typeface="標楷體" pitchFamily="65" charset="-120"/>
              </a:rPr>
              <a:t>打開米缸，發現「米蟲」到處逃竄，幾乎是家家戶戶的困擾。爺爺奶奶們習慣用「蒜頭、辣椒」來趕走米蟲，也有研究指出「冷凍法」是杜絕米蟲的好方法，但到底那一個方法最好呢？本研究使用「觀察記錄法」與「實驗法」，來探討要用什麼樣的方法才能趕走討厭的米蟲。研究結果顯示，放置蒜頭或辣椒在米中都沒有「冷凍法」好用；糙米比白米更容易長出米蟲；而洗米前「手不沾水」、「鍋不沾水」、「量米杯不沾水」也是防止米蟲生長的好方法喔！</a:t>
            </a:r>
            <a:endParaRPr lang="zh-TW" altLang="en-US" sz="3200">
              <a:solidFill>
                <a:srgbClr val="000000"/>
              </a:solidFill>
              <a:ea typeface="標楷體" pitchFamily="65" charset="-120"/>
            </a:endParaRPr>
          </a:p>
        </p:txBody>
      </p:sp>
      <p:sp>
        <p:nvSpPr>
          <p:cNvPr id="2174" name="Rectangle 126"/>
          <p:cNvSpPr>
            <a:spLocks noChangeArrowheads="1"/>
          </p:cNvSpPr>
          <p:nvPr/>
        </p:nvSpPr>
        <p:spPr bwMode="auto">
          <a:xfrm>
            <a:off x="9063038" y="19845338"/>
            <a:ext cx="234029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pic>
        <p:nvPicPr>
          <p:cNvPr id="2173" name="Picture 125" descr="bugs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1200" y="8001000"/>
            <a:ext cx="3429000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5" name="Text Box 127"/>
          <p:cNvSpPr txBox="1">
            <a:spLocks noChangeArrowheads="1"/>
          </p:cNvSpPr>
          <p:nvPr/>
        </p:nvSpPr>
        <p:spPr bwMode="auto">
          <a:xfrm>
            <a:off x="2819400" y="6386513"/>
            <a:ext cx="14401800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6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壹、研究動機</a:t>
            </a:r>
            <a:endParaRPr lang="zh-TW" altLang="en-US" sz="60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媽媽讓我洗米準備晚餐時，我竟然發現米箱中長了許多蟲，讓我對「米蟲」產生強烈的好奇心；由於米蟲會吃掉許多米，浪費糧食，我決定對它展開研究的攻勢。我應用了自然課上學期教過的課程─「如何觀察記錄月亮的變化」，對「米蟲的產生」做長期的觀察與記錄，並應用了這學期老師所教過的課程─「影響食物變化的因素有那些」，對「如何防止米蟲的生長」進行實驗研究。由於米蟲會損耗糧食，而且幾乎是家家戶戶頭痛的問題，所以這個研究深具「實用性」的價值。 </a:t>
            </a:r>
          </a:p>
        </p:txBody>
      </p:sp>
      <p:sp>
        <p:nvSpPr>
          <p:cNvPr id="2176" name="Text Box 128"/>
          <p:cNvSpPr txBox="1">
            <a:spLocks noChangeArrowheads="1"/>
          </p:cNvSpPr>
          <p:nvPr/>
        </p:nvSpPr>
        <p:spPr bwMode="auto">
          <a:xfrm>
            <a:off x="2895600" y="11430000"/>
            <a:ext cx="17297400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60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貳、研究目的</a:t>
            </a:r>
          </a:p>
          <a:p>
            <a:pPr algn="just">
              <a:spcBef>
                <a:spcPct val="50000"/>
              </a:spcBef>
            </a:pPr>
            <a:r>
              <a:rPr lang="zh-TW" altLang="en-US" sz="3200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深入去探討要在什麼樣的環境下，米蟲才會生長，並嘗試去了解要怎麼做，才能趕走米蟲。</a:t>
            </a:r>
            <a:endParaRPr lang="zh-TW" altLang="en-US" sz="3200" b="1" u="sng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spcBef>
                <a:spcPct val="50000"/>
              </a:spcBef>
            </a:pP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一、</a:t>
            </a:r>
            <a:r>
              <a:rPr lang="zh-TW" altLang="en-US" sz="3200" b="1">
                <a:solidFill>
                  <a:srgbClr val="000000"/>
                </a:solidFill>
                <a:latin typeface="Arial"/>
                <a:ea typeface="標楷體" pitchFamily="65" charset="-120"/>
              </a:rPr>
              <a:t> 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文獻探討</a:t>
            </a:r>
            <a:endParaRPr lang="zh-TW" altLang="en-US" sz="3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spcBef>
                <a:spcPct val="50000"/>
              </a:spcBef>
            </a:pP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﹚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米蟲是怎麼來的？</a:t>
            </a:r>
            <a:endParaRPr lang="zh-TW" altLang="en-US" sz="3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spcBef>
                <a:spcPct val="50000"/>
              </a:spcBef>
            </a:pP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米之所以會長蟲，並不是買回家後再長的，而是稻米在收割之前，就已經被米蟲產卵在稻米中了，而且有些聰明的米蟲會將產卵的洞口封住，讓卵不會因碾米的製造過程而流失，等我們把米買回家後，這些卵才慢慢育化成米蟲。</a:t>
            </a:r>
          </a:p>
        </p:txBody>
      </p:sp>
      <p:sp>
        <p:nvSpPr>
          <p:cNvPr id="2178" name="Rectangle 130"/>
          <p:cNvSpPr>
            <a:spLocks noChangeArrowheads="1"/>
          </p:cNvSpPr>
          <p:nvPr/>
        </p:nvSpPr>
        <p:spPr bwMode="auto">
          <a:xfrm>
            <a:off x="10539413" y="20759738"/>
            <a:ext cx="234029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pic>
        <p:nvPicPr>
          <p:cNvPr id="2177" name="Picture 129" descr="bugs from web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200" y="16732250"/>
            <a:ext cx="2324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9" name="Text Box 131"/>
          <p:cNvSpPr txBox="1">
            <a:spLocks noChangeArrowheads="1"/>
          </p:cNvSpPr>
          <p:nvPr/>
        </p:nvSpPr>
        <p:spPr bwMode="auto">
          <a:xfrm>
            <a:off x="2895600" y="16230600"/>
            <a:ext cx="113538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﹚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米蟲的種類有那些？</a:t>
            </a:r>
            <a:endParaRPr lang="zh-TW" altLang="en-US" sz="3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台灣常見的米蟲有：米象、穀蠹、麥娥、外米綴娥，我們平時在家中最常看到的是米象與外米綴娥的幼蟲。米象鼻子長長的，身體黑亮，外米綴娥的幼蟲白白長長會吐絲，使米粒結成球團。</a:t>
            </a:r>
          </a:p>
        </p:txBody>
      </p:sp>
      <p:pic>
        <p:nvPicPr>
          <p:cNvPr id="2180" name="Picture 132" descr="nfri97031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89"/>
          <a:stretch>
            <a:fillRect/>
          </a:stretch>
        </p:blipFill>
        <p:spPr bwMode="auto">
          <a:xfrm>
            <a:off x="17373600" y="16656050"/>
            <a:ext cx="27432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2" name="Text Box 134"/>
          <p:cNvSpPr txBox="1">
            <a:spLocks noChangeArrowheads="1"/>
          </p:cNvSpPr>
          <p:nvPr/>
        </p:nvSpPr>
        <p:spPr bwMode="auto">
          <a:xfrm>
            <a:off x="15087600" y="1856105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◎</a:t>
            </a:r>
            <a:r>
              <a:rPr lang="zh-TW" altLang="en-US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米象</a:t>
            </a:r>
            <a:endParaRPr lang="zh-TW" altLang="en-US" sz="32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83" name="Text Box 135"/>
          <p:cNvSpPr txBox="1">
            <a:spLocks noChangeArrowheads="1"/>
          </p:cNvSpPr>
          <p:nvPr/>
        </p:nvSpPr>
        <p:spPr bwMode="auto">
          <a:xfrm>
            <a:off x="17830800" y="1856105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◎</a:t>
            </a:r>
            <a:r>
              <a:rPr lang="zh-TW" altLang="en-US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外米綴娥 </a:t>
            </a:r>
          </a:p>
        </p:txBody>
      </p:sp>
      <p:sp>
        <p:nvSpPr>
          <p:cNvPr id="2184" name="Text Box 136"/>
          <p:cNvSpPr txBox="1">
            <a:spLocks noChangeArrowheads="1"/>
          </p:cNvSpPr>
          <p:nvPr/>
        </p:nvSpPr>
        <p:spPr bwMode="auto">
          <a:xfrm>
            <a:off x="2895600" y="19507200"/>
            <a:ext cx="173736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﹚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要在什麼樣的溫度與濕度下，米蟲才會生長？其繁殖的速度又有多快？</a:t>
            </a:r>
          </a:p>
          <a:p>
            <a:pPr algn="just">
              <a:spcBef>
                <a:spcPct val="50000"/>
              </a:spcBef>
            </a:pP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高溫與高濕是米蟲最喜歡的環境，而台灣正好又是這種環境，所以家家戶戶幾乎都可以看到米蟲。過去的研究發現現，米蟲在低溫的環境中，較不能成長，例如在攝氏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27.2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度時，米象需要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天才能生產下一代，在攝式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17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度時，需要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92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天，在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度時成蟲幾乎呈現不活動的狀態。在相對濕度上，若高於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80%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以上，繁殖加快，若低於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60%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，則發育較慢。</a:t>
            </a:r>
            <a:endParaRPr lang="zh-TW" altLang="en-US" sz="32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85" name="Text Box 137"/>
          <p:cNvSpPr txBox="1">
            <a:spLocks noChangeArrowheads="1"/>
          </p:cNvSpPr>
          <p:nvPr/>
        </p:nvSpPr>
        <p:spPr bwMode="auto">
          <a:xfrm>
            <a:off x="6096000" y="25984200"/>
            <a:ext cx="140208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另外，由於米蟲最愛高溫、高濕的環境，儘量保持米的「乾燥度」也是米蟲的剋星之一。不過很多人錯誤的洗米方式，卻幫米蟲一個大忙。為何這麼說呢？因為很多人習慣洗完手或洗完鍋才去米缸拿米，此時的手是濕淋淋的，量杯也會變得濕濕的，「濕量杯」碰完米缸的米後，一定會為剩下的米留下溼氣，即使事後把米缸的蓋子蓋緊也已來不及了！所以我認為「讓米不碰到水」，此一方法可能也可以抑制米蟲的生長。這一點是之前文獻未曾提到的，也是本研究一個重要的研究假設，希望可以得到驗證。 </a:t>
            </a:r>
            <a:endParaRPr lang="zh-TW" altLang="en-US"/>
          </a:p>
        </p:txBody>
      </p:sp>
      <p:sp>
        <p:nvSpPr>
          <p:cNvPr id="2188" name="Text Box 140"/>
          <p:cNvSpPr txBox="1">
            <a:spLocks noChangeArrowheads="1"/>
          </p:cNvSpPr>
          <p:nvPr/>
        </p:nvSpPr>
        <p:spPr bwMode="auto">
          <a:xfrm>
            <a:off x="2971800" y="22707600"/>
            <a:ext cx="739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﹚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米蟲的剋星有那些？</a:t>
            </a:r>
            <a:endParaRPr lang="zh-TW" altLang="en-US"/>
          </a:p>
        </p:txBody>
      </p:sp>
      <p:pic>
        <p:nvPicPr>
          <p:cNvPr id="2189" name="Picture 141" descr="_MG_469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5" t="2765" r="16484" b="5991"/>
          <a:stretch>
            <a:fillRect/>
          </a:stretch>
        </p:blipFill>
        <p:spPr bwMode="auto">
          <a:xfrm>
            <a:off x="3276600" y="23437850"/>
            <a:ext cx="2514600" cy="232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0" name="Text Box 142"/>
          <p:cNvSpPr txBox="1">
            <a:spLocks noChangeArrowheads="1"/>
          </p:cNvSpPr>
          <p:nvPr/>
        </p:nvSpPr>
        <p:spPr bwMode="auto">
          <a:xfrm>
            <a:off x="6096000" y="23285450"/>
            <a:ext cx="144018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爺爺奶奶們，最常把蒜頭或辣椒放進米缸中，以防制米蟲；也有人建議，放置活性碳或乾燥劑在米中，因為如此一來，可以讓米保持乾燥，也可以抑制米蟲的生長。但「農業試驗所」經過研究指出，其實冷藏的效果比以上的方法更好，而且最好是將白米買回家後，直接放進冰箱冷凍庫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2-3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天，可以達到殺死卵的效果，卵死了，就不會有米蟲了，一勞永逸。</a:t>
            </a:r>
          </a:p>
        </p:txBody>
      </p:sp>
      <p:pic>
        <p:nvPicPr>
          <p:cNvPr id="2191" name="Picture 143" descr="_MG_469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8" t="7420" r="19363" b="5843"/>
          <a:stretch>
            <a:fillRect/>
          </a:stretch>
        </p:blipFill>
        <p:spPr bwMode="auto">
          <a:xfrm>
            <a:off x="3276600" y="25952450"/>
            <a:ext cx="2514600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4" name="Rectangle 146"/>
          <p:cNvSpPr>
            <a:spLocks noChangeArrowheads="1"/>
          </p:cNvSpPr>
          <p:nvPr/>
        </p:nvSpPr>
        <p:spPr bwMode="auto">
          <a:xfrm>
            <a:off x="9505950" y="20140613"/>
            <a:ext cx="234029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pic>
        <p:nvPicPr>
          <p:cNvPr id="2193" name="Picture 145" descr="_MG_469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800" y="29457650"/>
            <a:ext cx="4114800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6" name="Rectangle 148"/>
          <p:cNvSpPr>
            <a:spLocks noChangeArrowheads="1"/>
          </p:cNvSpPr>
          <p:nvPr/>
        </p:nvSpPr>
        <p:spPr bwMode="auto">
          <a:xfrm>
            <a:off x="9072563" y="20254913"/>
            <a:ext cx="234029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pic>
        <p:nvPicPr>
          <p:cNvPr id="2195" name="Picture 147" descr="ric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221613"/>
            <a:ext cx="52578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7" name="Text Box 149"/>
          <p:cNvSpPr txBox="1">
            <a:spLocks noChangeArrowheads="1"/>
          </p:cNvSpPr>
          <p:nvPr/>
        </p:nvSpPr>
        <p:spPr bwMode="auto">
          <a:xfrm>
            <a:off x="9296400" y="32459613"/>
            <a:ext cx="11314113" cy="350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b="1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小結</a:t>
            </a:r>
            <a:endParaRPr lang="zh-TW" altLang="en-US" sz="3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本文之</a:t>
            </a:r>
            <a:r>
              <a:rPr lang="zh-TW" altLang="en-US" sz="3200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研究問題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如下：</a:t>
            </a:r>
          </a:p>
          <a:p>
            <a:pPr>
              <a:spcBef>
                <a:spcPct val="50000"/>
              </a:spcBef>
            </a:pP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要在什麼樣的溫度與濕度下，米蟲才會生長？ </a:t>
            </a:r>
            <a:endParaRPr lang="zh-TW" altLang="en-US" sz="3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米蟲的剋星有那些？有什麼方法可以抑制米蟲的生長？</a:t>
            </a:r>
            <a:endParaRPr lang="zh-TW" altLang="en-US" sz="3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米蟲喜歡住在白米或糙米中？</a:t>
            </a:r>
            <a:endParaRPr lang="zh-TW" altLang="en-US"/>
          </a:p>
        </p:txBody>
      </p:sp>
      <p:sp>
        <p:nvSpPr>
          <p:cNvPr id="2200" name="Text Box 152"/>
          <p:cNvSpPr txBox="1">
            <a:spLocks noChangeArrowheads="1"/>
          </p:cNvSpPr>
          <p:nvPr/>
        </p:nvSpPr>
        <p:spPr bwMode="auto">
          <a:xfrm>
            <a:off x="3352800" y="29914850"/>
            <a:ext cx="12192000" cy="269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﹚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白米或糙米，那一種米是米蟲喜歡的家？</a:t>
            </a:r>
            <a:endParaRPr lang="zh-TW" altLang="en-US" sz="3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spcBef>
                <a:spcPct val="50000"/>
              </a:spcBef>
            </a:pP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根據農業試驗所的研究，由於糙米再碾製成白米的過程中，將部份米象的卵碾除了，所以米象類的數量在碾成白米後明顯減少。所以說比起白米，米蟲應更喜歡糙米。</a:t>
            </a:r>
          </a:p>
          <a:p>
            <a:pPr>
              <a:spcBef>
                <a:spcPct val="50000"/>
              </a:spcBef>
            </a:pPr>
            <a:endParaRPr lang="en-US" altLang="zh-TW"/>
          </a:p>
        </p:txBody>
      </p:sp>
      <p:sp>
        <p:nvSpPr>
          <p:cNvPr id="2201" name="Text Box 153"/>
          <p:cNvSpPr txBox="1">
            <a:spLocks noChangeArrowheads="1"/>
          </p:cNvSpPr>
          <p:nvPr/>
        </p:nvSpPr>
        <p:spPr bwMode="auto">
          <a:xfrm>
            <a:off x="2971800" y="36423600"/>
            <a:ext cx="7391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60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參、研究設備及器材</a:t>
            </a:r>
            <a:endParaRPr lang="zh-TW" altLang="en-US" sz="6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202" name="Picture 154" descr="_MG_468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950" y="37795200"/>
            <a:ext cx="5276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3" name="Text Box 155"/>
          <p:cNvSpPr txBox="1">
            <a:spLocks noChangeArrowheads="1"/>
          </p:cNvSpPr>
          <p:nvPr/>
        </p:nvSpPr>
        <p:spPr bwMode="auto">
          <a:xfrm>
            <a:off x="10363200" y="364998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白米、糙米、辣椒、蒜頭、水、瓶子、紙箱、標籤紙、溫度計、濕度計、照相機、冰箱 </a:t>
            </a:r>
          </a:p>
        </p:txBody>
      </p:sp>
      <p:graphicFrame>
        <p:nvGraphicFramePr>
          <p:cNvPr id="2233" name="Group 185"/>
          <p:cNvGraphicFramePr>
            <a:graphicFrameLocks noGrp="1"/>
          </p:cNvGraphicFramePr>
          <p:nvPr/>
        </p:nvGraphicFramePr>
        <p:xfrm>
          <a:off x="2895600" y="38023800"/>
          <a:ext cx="11277600" cy="4389118"/>
        </p:xfrm>
        <a:graphic>
          <a:graphicData uri="http://schemas.openxmlformats.org/drawingml/2006/table">
            <a:tbl>
              <a:tblPr/>
              <a:tblGrid>
                <a:gridCol w="11277600"/>
              </a:tblGrid>
              <a:tr h="4343400">
                <a:tc>
                  <a:txBody>
                    <a:bodyPr/>
                    <a:lstStyle/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參考資料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 pitchFamily="65" charset="-120"/>
                        </a:rPr>
                        <a:t> 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 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章長泉、劉廷英、呂理焜著（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1981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）。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〈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稻穀袋裝及散裝儲存之品質及害蟲發生之比較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〉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《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科學發展月刊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》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9:592-603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 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宇治美知子著，鄭麗玲審訂，蕭志強譯（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2004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）。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《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生活科學超有趣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》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，世茂出版社。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 pitchFamily="65" charset="-120"/>
                        </a:rPr>
                        <a:t> 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3. 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白米保存三妙招，米蟲不再來 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(2005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。台視新聞。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2006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日，取自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:http://www.ttv.com.tw/homev3/news/PrintNews.asp?NewsId={6CB6ACF9-2C8B-417-8E7...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 pitchFamily="65" charset="-120"/>
                        </a:rPr>
                        <a:t> 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4. 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姚美吉、羅幹成 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(2001)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。防治小包裝米害蟲方法之評估。植保會刊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43:173-187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2006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日，取自：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http://www.pps.org.tw/htdocs/ppb43-3-4c.htm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 pitchFamily="65" charset="-120"/>
                        </a:rPr>
                        <a:t> 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5. 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姚美吉（無日期）。吃出健康─米中無米蟲的秘訣。農業試驗所。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2006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日，取自 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http://www.tari.gov.tw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 pitchFamily="65" charset="-120"/>
                        </a:rPr>
                        <a:t> 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6. 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市售小包裝米，冷藏保鮮常保可口 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(2005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27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。農委會新聞資料。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2006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日。取自：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http:://tw.knowledge.yahoo.com./question/?qid=1305092704024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 pitchFamily="65" charset="-120"/>
                        </a:rPr>
                        <a:t> 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7. 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米蟲好恐怖 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(2005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Yahoo!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奇摩知識。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2006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日。取自：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http://tw.knowledge.yahoo.com/question/?qid=1105043004301</a:t>
                      </a:r>
                    </a:p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8. W. Lawrence, Neuman 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著，朱柔若譯（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2000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）。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《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社會研究方法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》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，揚智出版社。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 pitchFamily="65" charset="-120"/>
                        </a:rPr>
                        <a:t> 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9. 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國小自然科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四上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教科書，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《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自然與生活科技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》(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牛頓版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 pitchFamily="65" charset="-120"/>
                        </a:rPr>
                        <a:t> 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10.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國小自然科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四下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教科書，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《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自然與生活科技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》(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牛頓版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 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 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063038" y="13215938"/>
            <a:ext cx="234029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795588" y="1524000"/>
            <a:ext cx="7924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60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肆、研究過程與方法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925763" y="2971800"/>
            <a:ext cx="17941925" cy="960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◎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本研究採行</a:t>
            </a:r>
            <a:r>
              <a:rPr lang="zh-TW" altLang="en-US" sz="3200" b="1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觀察記錄法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3200" b="1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實驗法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spcBef>
                <a:spcPct val="50000"/>
              </a:spcBef>
            </a:pP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一、</a:t>
            </a:r>
            <a:r>
              <a:rPr lang="zh-TW" altLang="en-US" sz="3200" b="1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觀察記錄法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：由於我想知道米蟲要在什麼樣的溫度與濕度下，才會生長，所以我每天觀察並記錄當天的溫度與濕度。</a:t>
            </a:r>
            <a:r>
              <a:rPr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這個研究方法，在上學期的自然課中學過，當時老師教我們如何觀察月亮的位置與形狀，並為每天的觀察做記錄。</a:t>
            </a:r>
            <a:r>
              <a:rPr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 </a:t>
            </a:r>
          </a:p>
          <a:p>
            <a:pPr algn="just">
              <a:spcBef>
                <a:spcPct val="50000"/>
              </a:spcBef>
            </a:pP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二、</a:t>
            </a:r>
            <a:r>
              <a:rPr lang="zh-TW" altLang="en-US" sz="3200" b="1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實驗法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zh-TW" altLang="en-US" sz="3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spcBef>
                <a:spcPct val="50000"/>
              </a:spcBef>
            </a:pP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﹚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研究過程</a:t>
            </a:r>
            <a:endParaRPr lang="zh-TW" altLang="en-US" sz="3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spcBef>
                <a:spcPct val="50000"/>
              </a:spcBef>
            </a:pP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由於我想知道米蟲喜歡白米或糙米，所以必須做實驗去比較，米的</a:t>
            </a:r>
            <a:r>
              <a:rPr lang="zh-TW" altLang="en-US" sz="3200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種類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就成為實驗中是否會長出米蟲的一個影響因素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變項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algn="just">
              <a:spcBef>
                <a:spcPct val="50000"/>
              </a:spcBef>
            </a:pP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還有我想知道錯誤的洗米方式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讓量米杯濕淋淋的，再丟回米缸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，是不是會讓米蟲成長更快，所以米</a:t>
            </a:r>
            <a:r>
              <a:rPr lang="zh-TW" altLang="en-US" sz="3200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是否曾經沾過水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，也就成為另一個影響因素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變項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這學期的自然課有教過，要防止食物腐敗，隔絕水份是很重要的事情，所以我想比較「有沾過水」與「沒有沾過水」的米，那一組會較快長出米蟲。</a:t>
            </a:r>
            <a:r>
              <a:rPr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spcBef>
                <a:spcPct val="50000"/>
              </a:spcBef>
            </a:pP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3. 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另外，我想比較在米中放</a:t>
            </a:r>
            <a:r>
              <a:rPr lang="zh-TW" altLang="en-US" sz="3200" i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蒜頭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i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辣椒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i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或經過冷凍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i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或未放蒜頭</a:t>
            </a:r>
            <a:r>
              <a:rPr lang="en-US" altLang="zh-TW" sz="3200" i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200" i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辣椒，也未冷凍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，那一種方法較不會長米蟲，所以</a:t>
            </a:r>
            <a:r>
              <a:rPr lang="zh-TW" altLang="en-US" sz="3200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對於米的處理方式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，也就成為另一個影響因素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變項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algn="just">
              <a:spcBef>
                <a:spcPct val="50000"/>
              </a:spcBef>
            </a:pP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我把以上三類因素相乘，看看會有幾種組合。</a:t>
            </a:r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其實這個方法，在上學期的數學課中就有教過：當有兩件不同顏色的上衣，與兩件不同顏色的褲子，要搭配穿著時，共有幾種組合？</a:t>
            </a:r>
            <a:br>
              <a:rPr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答案就是</a:t>
            </a:r>
            <a:r>
              <a:rPr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 x 2=4 </a:t>
            </a:r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種組合。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依樣畫葫蘆，本研究共有</a:t>
            </a: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 x 2 x 4=16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種組合。其解釋如下：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990850" y="13395325"/>
            <a:ext cx="153908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TW" sz="4000" b="1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4000" b="1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0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米的種類</a:t>
            </a:r>
            <a:r>
              <a:rPr lang="en-US" altLang="zh-TW" sz="40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    X</a:t>
            </a:r>
            <a:r>
              <a:rPr lang="en-US" altLang="zh-TW" sz="4000" b="1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4000" b="1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4000" b="1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0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米是否沾過水</a:t>
            </a:r>
            <a:r>
              <a:rPr lang="en-US" altLang="zh-TW" sz="40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  X</a:t>
            </a:r>
            <a:r>
              <a:rPr lang="en-US" altLang="zh-TW" sz="4000" b="1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000" b="1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     4</a:t>
            </a:r>
            <a:r>
              <a:rPr lang="en-US" altLang="zh-TW" sz="4000" b="1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0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對於米的處理方式</a:t>
            </a:r>
            <a:r>
              <a:rPr lang="en-US" altLang="zh-TW" sz="40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4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762375" y="14249400"/>
            <a:ext cx="1752600" cy="213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>
              <a:solidFill>
                <a:srgbClr val="CCCCFF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533775" y="14309725"/>
            <a:ext cx="190341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糙米</a:t>
            </a:r>
            <a:endParaRPr lang="zh-TW" altLang="en-US" sz="3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vs.</a:t>
            </a:r>
            <a:endParaRPr lang="en-US" altLang="zh-TW" sz="3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白米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8561388" y="14249400"/>
            <a:ext cx="2135187" cy="213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>
              <a:solidFill>
                <a:srgbClr val="CCCCFF"/>
              </a:solidFill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8258175" y="14247813"/>
            <a:ext cx="2590800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沾過水</a:t>
            </a:r>
            <a:endParaRPr lang="zh-TW" altLang="en-US" sz="3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vs.</a:t>
            </a:r>
            <a:endParaRPr lang="en-US" altLang="zh-TW" sz="3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無沾過水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2449175" y="14173200"/>
            <a:ext cx="7848600" cy="2514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>
              <a:solidFill>
                <a:srgbClr val="CCCCFF"/>
              </a:solidFill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2525375" y="14416088"/>
            <a:ext cx="7543800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放蒜頭 </a:t>
            </a: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vs.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放辣椒 </a:t>
            </a: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vs.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經冷凍 </a:t>
            </a: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vs.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無蒜頭</a:t>
            </a:r>
          </a:p>
          <a:p>
            <a:pPr>
              <a:spcBef>
                <a:spcPct val="50000"/>
              </a:spcBef>
            </a:pP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                          無辣椒</a:t>
            </a:r>
          </a:p>
          <a:p>
            <a:pPr>
              <a:spcBef>
                <a:spcPct val="50000"/>
              </a:spcBef>
            </a:pP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                          無冷凍</a:t>
            </a:r>
            <a:endParaRPr lang="zh-TW" altLang="en-US" sz="3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4598988" y="16764000"/>
            <a:ext cx="0" cy="549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379788" y="17313275"/>
            <a:ext cx="2667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實驗組：糙米</a:t>
            </a:r>
          </a:p>
          <a:p>
            <a:pPr algn="just">
              <a:spcBef>
                <a:spcPct val="50000"/>
              </a:spcBef>
            </a:pP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控制組：白米 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8105775" y="17297400"/>
            <a:ext cx="3656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實驗組：沾過水  </a:t>
            </a:r>
          </a:p>
          <a:p>
            <a:pPr>
              <a:spcBef>
                <a:spcPct val="50000"/>
              </a:spcBef>
            </a:pP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控制組：無沾過水 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13134975" y="17237075"/>
            <a:ext cx="6858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實驗組：蒜頭、辣椒、冷凍</a:t>
            </a:r>
            <a:b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控制組：無蒜頭、無辣椒、無冷凍 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200400" y="18722975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☆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共產生</a:t>
            </a: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種組合， 其組合分別如下：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graphicFrame>
        <p:nvGraphicFramePr>
          <p:cNvPr id="9233" name="Group 17"/>
          <p:cNvGraphicFramePr>
            <a:graphicFrameLocks noGrp="1"/>
          </p:cNvGraphicFramePr>
          <p:nvPr/>
        </p:nvGraphicFramePr>
        <p:xfrm>
          <a:off x="2925763" y="19583400"/>
          <a:ext cx="18072100" cy="3291840"/>
        </p:xfrm>
        <a:graphic>
          <a:graphicData uri="http://schemas.openxmlformats.org/drawingml/2006/table">
            <a:tbl>
              <a:tblPr/>
              <a:tblGrid>
                <a:gridCol w="4518025"/>
                <a:gridCol w="4518025"/>
                <a:gridCol w="4518025"/>
                <a:gridCol w="4518025"/>
              </a:tblGrid>
              <a:tr h="679450">
                <a:tc>
                  <a:txBody>
                    <a:bodyPr/>
                    <a:lstStyle/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白米、有沾過水、放置蒜頭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白米、有沾過水、放置辣椒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3.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白米、有沾過水、經過冷凍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4.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白米、有沾過水、無蒜頭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無辣椒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無冷凍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5.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白米、無沾過水、放置蒜頭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6.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白米、無沾過水、放置辣椒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7.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白米、無沾過水、經過冷凍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8.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白米、無沾過水、無蒜頭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無辣椒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無冷凍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9.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糙米、有沾過水、放置蒜頭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10.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糙米、有沾過水、放置辣椒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11.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糙米、有沾過水、經過冷凍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12.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糙米、有沾過水、無蒜頭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無辣椒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無冷凍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13.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糙米、無沾過水、放置蒜頭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14.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糙米、無沾過水、放置辣椒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15.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糙米、無沾過水、經過冷凍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16.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糙米、無沾過水、無蒜頭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無辣椒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無冷凍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2925763" y="23164800"/>
            <a:ext cx="11955462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★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註一：</a:t>
            </a:r>
            <a:r>
              <a:rPr lang="zh-TW" altLang="en-US" sz="2000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為何要分成</a:t>
            </a:r>
            <a:r>
              <a:rPr lang="en-US" altLang="zh-TW" sz="2000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2000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組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？因為比較任何兩組都可以比較出米蟲的生長狀況，例如第</a:t>
            </a:r>
            <a:r>
              <a:rPr lang="en-US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組與第</a:t>
            </a:r>
            <a:r>
              <a:rPr lang="en-US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組可以在比較後得到以下結果：當白米未沾過水時，</a:t>
            </a:r>
            <a:r>
              <a:rPr lang="zh-TW" altLang="en-US" sz="2000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有放置蒜頭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2000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無放置蒜頭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其米蟲生長應有差別。若</a:t>
            </a:r>
            <a:r>
              <a:rPr lang="zh-TW" altLang="en-US" sz="2000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有放置蒜頭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未長米蟲，而</a:t>
            </a:r>
            <a:r>
              <a:rPr lang="zh-TW" altLang="en-US" sz="2000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無放置蒜頭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有長米蟲，那麼就代表爺爺奶奶們的說法是有道理的。</a:t>
            </a:r>
          </a:p>
          <a:p>
            <a:pPr algn="just">
              <a:spcBef>
                <a:spcPct val="50000"/>
              </a:spcBef>
            </a:pPr>
            <a:r>
              <a:rPr lang="zh-TW" altLang="en-US" sz="20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★ 註二：有沾過水的米，是指在米放入瓶身之前，先放進五、六滴水於米中，此行為乃是模擬在真實狀況下，很多人習慣洗完手或洗完鍋才去米缸拿米，此時的手是濕淋淋的，量杯也會變成濕濕的，「濕量杯」使用過後，再丟回米缸，一定會讓米缸中的米有一點潮濕。</a:t>
            </a:r>
          </a:p>
          <a:p>
            <a:pPr algn="just">
              <a:spcBef>
                <a:spcPct val="50000"/>
              </a:spcBef>
            </a:pPr>
            <a:r>
              <a:rPr lang="zh-TW" altLang="en-US" sz="20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★ 註三：若米罐有經冷凍處理，例如第</a:t>
            </a:r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3</a:t>
            </a:r>
            <a:r>
              <a:rPr lang="zh-TW" altLang="en-US" sz="20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組</a:t>
            </a:r>
            <a:r>
              <a:rPr lang="en-US" altLang="zh-TW" sz="2000">
                <a:solidFill>
                  <a:srgbClr val="000000"/>
                </a:solidFill>
                <a:latin typeface="Arial"/>
                <a:ea typeface="標楷體" pitchFamily="65" charset="-120"/>
              </a:rPr>
              <a:t>—</a:t>
            </a:r>
            <a:r>
              <a:rPr lang="zh-TW" altLang="en-US" sz="20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白米、有沾過水、經過冷凍，是指白米在沾水之前，已先經過冷凍處理。</a:t>
            </a:r>
            <a:endParaRPr lang="zh-TW" altLang="en-US" sz="2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2795588" y="26184225"/>
            <a:ext cx="17365662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﹚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環境控制</a:t>
            </a:r>
            <a:endParaRPr lang="zh-TW" altLang="en-US" sz="3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spcBef>
                <a:spcPct val="50000"/>
              </a:spcBef>
            </a:pP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為了讓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瓶米處在同樣的環境中，我將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瓶米全部放在一個紙箱中，並仿照媽媽每天會掀開米缸的蓋子一次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煮晚餐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，每天幫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瓶米打開蓋子一次。</a:t>
            </a:r>
          </a:p>
        </p:txBody>
      </p:sp>
      <p:pic>
        <p:nvPicPr>
          <p:cNvPr id="9262" name="Picture 46" descr="_MG_48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288" y="28282900"/>
            <a:ext cx="3998912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2813050" y="28089225"/>
            <a:ext cx="1415415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由文獻探討，我們可以知道，米蟲必須在一定的溫度與相對溼度下才會長出來，有些報導甚至說在台灣，以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月到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月間，米蟲生長最快，可能因為這段期間是濕熱的媒雨季節。由於我在冬天執行這個研究，溼度雖然夠，但溫度低。濕度高的原因是因為台北冬雨，而已我家住新店山區，每天霧氣都很濃，所以「溼度高」不是問題；至於溫度，為了讓溫度提昇，我每天讓我的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瓶米吹暖氣，盡量讓週遭環境保持在攝氏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26-28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度間，而怕暖氣會讓溼度降低，我把它們放在浴室中。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以上兩點做法可行的原因是因為，「實驗法」本身就相當重視環境的控制，人為的控制幾乎是無法避免的。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 </a:t>
            </a:r>
          </a:p>
        </p:txBody>
      </p:sp>
      <p:sp>
        <p:nvSpPr>
          <p:cNvPr id="9264" name="Text Box 48"/>
          <p:cNvSpPr txBox="1">
            <a:spLocks noChangeArrowheads="1"/>
          </p:cNvSpPr>
          <p:nvPr/>
        </p:nvSpPr>
        <p:spPr bwMode="auto">
          <a:xfrm>
            <a:off x="2535238" y="32308800"/>
            <a:ext cx="18527712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60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伍、研究結果</a:t>
            </a:r>
            <a:r>
              <a:rPr lang="zh-TW" altLang="en-US" sz="3200" b="1">
                <a:solidFill>
                  <a:srgbClr val="000000"/>
                </a:solidFill>
                <a:latin typeface="Arial"/>
                <a:ea typeface="標楷體" pitchFamily="65" charset="-120"/>
              </a:rPr>
              <a:t> </a:t>
            </a:r>
            <a:endParaRPr lang="zh-TW" altLang="en-US" sz="3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spcBef>
                <a:spcPct val="50000"/>
              </a:spcBef>
            </a:pP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一、 研究問題</a:t>
            </a: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：要在什麼樣的溫度與濕度下，米蟲才會長出來？</a:t>
            </a:r>
            <a:endParaRPr lang="zh-TW" altLang="en-US" sz="3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spcBef>
                <a:spcPct val="50000"/>
              </a:spcBef>
            </a:pP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過去的研究發現，米蟲喜歡高溫與高濕的環境，所以我用人為的控制，使這些米罐都處在高溫、高濕中。研究結果顯示，要在此環境中持續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26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天，才看得到米蟲。</a:t>
            </a:r>
          </a:p>
        </p:txBody>
      </p:sp>
      <p:grpSp>
        <p:nvGrpSpPr>
          <p:cNvPr id="9265" name="Group 49"/>
          <p:cNvGrpSpPr>
            <a:grpSpLocks/>
          </p:cNvGrpSpPr>
          <p:nvPr/>
        </p:nvGrpSpPr>
        <p:grpSpPr bwMode="auto">
          <a:xfrm>
            <a:off x="2665413" y="35509200"/>
            <a:ext cx="18335625" cy="3200400"/>
            <a:chOff x="-17" y="-17"/>
            <a:chExt cx="3708" cy="2893"/>
          </a:xfrm>
        </p:grpSpPr>
        <p:grpSp>
          <p:nvGrpSpPr>
            <p:cNvPr id="9266" name="Group 50"/>
            <p:cNvGrpSpPr>
              <a:grpSpLocks/>
            </p:cNvGrpSpPr>
            <p:nvPr/>
          </p:nvGrpSpPr>
          <p:grpSpPr bwMode="auto">
            <a:xfrm>
              <a:off x="0" y="0"/>
              <a:ext cx="3674" cy="2859"/>
              <a:chOff x="0" y="0"/>
              <a:chExt cx="3674" cy="2859"/>
            </a:xfrm>
          </p:grpSpPr>
          <p:grpSp>
            <p:nvGrpSpPr>
              <p:cNvPr id="9267" name="Group 51"/>
              <p:cNvGrpSpPr>
                <a:grpSpLocks/>
              </p:cNvGrpSpPr>
              <p:nvPr/>
            </p:nvGrpSpPr>
            <p:grpSpPr bwMode="auto">
              <a:xfrm>
                <a:off x="0" y="0"/>
                <a:ext cx="249" cy="633"/>
                <a:chOff x="0" y="0"/>
                <a:chExt cx="249" cy="633"/>
              </a:xfrm>
            </p:grpSpPr>
            <p:sp>
              <p:nvSpPr>
                <p:cNvPr id="9268" name="Rectangle 52"/>
                <p:cNvSpPr>
                  <a:spLocks noChangeArrowheads="1"/>
                </p:cNvSpPr>
                <p:nvPr/>
              </p:nvSpPr>
              <p:spPr bwMode="auto">
                <a:xfrm>
                  <a:off x="11" y="0"/>
                  <a:ext cx="227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zh-TW" altLang="en-US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日期</a:t>
                  </a:r>
                  <a:endParaRPr lang="zh-TW" altLang="en-US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269" name="Rectangle 5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49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270" name="Group 54"/>
              <p:cNvGrpSpPr>
                <a:grpSpLocks/>
              </p:cNvGrpSpPr>
              <p:nvPr/>
            </p:nvGrpSpPr>
            <p:grpSpPr bwMode="auto">
              <a:xfrm>
                <a:off x="249" y="0"/>
                <a:ext cx="240" cy="633"/>
                <a:chOff x="249" y="0"/>
                <a:chExt cx="240" cy="633"/>
              </a:xfrm>
            </p:grpSpPr>
            <p:sp>
              <p:nvSpPr>
                <p:cNvPr id="9271" name="Rectangle 55"/>
                <p:cNvSpPr>
                  <a:spLocks noChangeArrowheads="1"/>
                </p:cNvSpPr>
                <p:nvPr/>
              </p:nvSpPr>
              <p:spPr bwMode="auto">
                <a:xfrm>
                  <a:off x="260" y="0"/>
                  <a:ext cx="218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1/18</a:t>
                  </a:r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272" name="Rectangle 56"/>
                <p:cNvSpPr>
                  <a:spLocks noChangeArrowheads="1"/>
                </p:cNvSpPr>
                <p:nvPr/>
              </p:nvSpPr>
              <p:spPr bwMode="auto">
                <a:xfrm>
                  <a:off x="249" y="0"/>
                  <a:ext cx="240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273" name="Group 57"/>
              <p:cNvGrpSpPr>
                <a:grpSpLocks/>
              </p:cNvGrpSpPr>
              <p:nvPr/>
            </p:nvGrpSpPr>
            <p:grpSpPr bwMode="auto">
              <a:xfrm>
                <a:off x="489" y="0"/>
                <a:ext cx="245" cy="633"/>
                <a:chOff x="489" y="0"/>
                <a:chExt cx="245" cy="633"/>
              </a:xfrm>
            </p:grpSpPr>
            <p:sp>
              <p:nvSpPr>
                <p:cNvPr id="9274" name="Rectangle 58"/>
                <p:cNvSpPr>
                  <a:spLocks noChangeArrowheads="1"/>
                </p:cNvSpPr>
                <p:nvPr/>
              </p:nvSpPr>
              <p:spPr bwMode="auto">
                <a:xfrm>
                  <a:off x="500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1/19</a:t>
                  </a:r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275" name="Rectangle 59"/>
                <p:cNvSpPr>
                  <a:spLocks noChangeArrowheads="1"/>
                </p:cNvSpPr>
                <p:nvPr/>
              </p:nvSpPr>
              <p:spPr bwMode="auto">
                <a:xfrm>
                  <a:off x="489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276" name="Group 60"/>
              <p:cNvGrpSpPr>
                <a:grpSpLocks/>
              </p:cNvGrpSpPr>
              <p:nvPr/>
            </p:nvGrpSpPr>
            <p:grpSpPr bwMode="auto">
              <a:xfrm>
                <a:off x="734" y="0"/>
                <a:ext cx="245" cy="633"/>
                <a:chOff x="734" y="0"/>
                <a:chExt cx="245" cy="633"/>
              </a:xfrm>
            </p:grpSpPr>
            <p:sp>
              <p:nvSpPr>
                <p:cNvPr id="9277" name="Rectangle 61"/>
                <p:cNvSpPr>
                  <a:spLocks noChangeArrowheads="1"/>
                </p:cNvSpPr>
                <p:nvPr/>
              </p:nvSpPr>
              <p:spPr bwMode="auto">
                <a:xfrm>
                  <a:off x="745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1/20</a:t>
                  </a:r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278" name="Rectangle 62"/>
                <p:cNvSpPr>
                  <a:spLocks noChangeArrowheads="1"/>
                </p:cNvSpPr>
                <p:nvPr/>
              </p:nvSpPr>
              <p:spPr bwMode="auto">
                <a:xfrm>
                  <a:off x="734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279" name="Group 63"/>
              <p:cNvGrpSpPr>
                <a:grpSpLocks/>
              </p:cNvGrpSpPr>
              <p:nvPr/>
            </p:nvGrpSpPr>
            <p:grpSpPr bwMode="auto">
              <a:xfrm>
                <a:off x="979" y="0"/>
                <a:ext cx="245" cy="633"/>
                <a:chOff x="979" y="0"/>
                <a:chExt cx="245" cy="633"/>
              </a:xfrm>
            </p:grpSpPr>
            <p:sp>
              <p:nvSpPr>
                <p:cNvPr id="9280" name="Rectangle 64"/>
                <p:cNvSpPr>
                  <a:spLocks noChangeArrowheads="1"/>
                </p:cNvSpPr>
                <p:nvPr/>
              </p:nvSpPr>
              <p:spPr bwMode="auto">
                <a:xfrm>
                  <a:off x="990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1/21</a:t>
                  </a:r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281" name="Rectangle 65"/>
                <p:cNvSpPr>
                  <a:spLocks noChangeArrowheads="1"/>
                </p:cNvSpPr>
                <p:nvPr/>
              </p:nvSpPr>
              <p:spPr bwMode="auto">
                <a:xfrm>
                  <a:off x="979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282" name="Group 66"/>
              <p:cNvGrpSpPr>
                <a:grpSpLocks/>
              </p:cNvGrpSpPr>
              <p:nvPr/>
            </p:nvGrpSpPr>
            <p:grpSpPr bwMode="auto">
              <a:xfrm>
                <a:off x="1224" y="0"/>
                <a:ext cx="245" cy="633"/>
                <a:chOff x="1224" y="0"/>
                <a:chExt cx="245" cy="633"/>
              </a:xfrm>
            </p:grpSpPr>
            <p:sp>
              <p:nvSpPr>
                <p:cNvPr id="9283" name="Rectangle 67"/>
                <p:cNvSpPr>
                  <a:spLocks noChangeArrowheads="1"/>
                </p:cNvSpPr>
                <p:nvPr/>
              </p:nvSpPr>
              <p:spPr bwMode="auto">
                <a:xfrm>
                  <a:off x="1235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1/22</a:t>
                  </a:r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284" name="Rectangle 68"/>
                <p:cNvSpPr>
                  <a:spLocks noChangeArrowheads="1"/>
                </p:cNvSpPr>
                <p:nvPr/>
              </p:nvSpPr>
              <p:spPr bwMode="auto">
                <a:xfrm>
                  <a:off x="1224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285" name="Group 69"/>
              <p:cNvGrpSpPr>
                <a:grpSpLocks/>
              </p:cNvGrpSpPr>
              <p:nvPr/>
            </p:nvGrpSpPr>
            <p:grpSpPr bwMode="auto">
              <a:xfrm>
                <a:off x="1469" y="0"/>
                <a:ext cx="245" cy="633"/>
                <a:chOff x="1469" y="0"/>
                <a:chExt cx="245" cy="633"/>
              </a:xfrm>
            </p:grpSpPr>
            <p:sp>
              <p:nvSpPr>
                <p:cNvPr id="9286" name="Rectangle 70"/>
                <p:cNvSpPr>
                  <a:spLocks noChangeArrowheads="1"/>
                </p:cNvSpPr>
                <p:nvPr/>
              </p:nvSpPr>
              <p:spPr bwMode="auto">
                <a:xfrm>
                  <a:off x="1480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1/23</a:t>
                  </a:r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287" name="Rectangle 71"/>
                <p:cNvSpPr>
                  <a:spLocks noChangeArrowheads="1"/>
                </p:cNvSpPr>
                <p:nvPr/>
              </p:nvSpPr>
              <p:spPr bwMode="auto">
                <a:xfrm>
                  <a:off x="1469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288" name="Group 72"/>
              <p:cNvGrpSpPr>
                <a:grpSpLocks/>
              </p:cNvGrpSpPr>
              <p:nvPr/>
            </p:nvGrpSpPr>
            <p:grpSpPr bwMode="auto">
              <a:xfrm>
                <a:off x="1714" y="0"/>
                <a:ext cx="245" cy="633"/>
                <a:chOff x="1714" y="0"/>
                <a:chExt cx="245" cy="633"/>
              </a:xfrm>
            </p:grpSpPr>
            <p:sp>
              <p:nvSpPr>
                <p:cNvPr id="9289" name="Rectangle 73"/>
                <p:cNvSpPr>
                  <a:spLocks noChangeArrowheads="1"/>
                </p:cNvSpPr>
                <p:nvPr/>
              </p:nvSpPr>
              <p:spPr bwMode="auto">
                <a:xfrm>
                  <a:off x="1725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1/24</a:t>
                  </a:r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290" name="Rectangle 74"/>
                <p:cNvSpPr>
                  <a:spLocks noChangeArrowheads="1"/>
                </p:cNvSpPr>
                <p:nvPr/>
              </p:nvSpPr>
              <p:spPr bwMode="auto">
                <a:xfrm>
                  <a:off x="1714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291" name="Group 75"/>
              <p:cNvGrpSpPr>
                <a:grpSpLocks/>
              </p:cNvGrpSpPr>
              <p:nvPr/>
            </p:nvGrpSpPr>
            <p:grpSpPr bwMode="auto">
              <a:xfrm>
                <a:off x="1959" y="0"/>
                <a:ext cx="245" cy="633"/>
                <a:chOff x="1959" y="0"/>
                <a:chExt cx="245" cy="633"/>
              </a:xfrm>
            </p:grpSpPr>
            <p:sp>
              <p:nvSpPr>
                <p:cNvPr id="9292" name="Rectangle 76"/>
                <p:cNvSpPr>
                  <a:spLocks noChangeArrowheads="1"/>
                </p:cNvSpPr>
                <p:nvPr/>
              </p:nvSpPr>
              <p:spPr bwMode="auto">
                <a:xfrm>
                  <a:off x="1970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1/25</a:t>
                  </a:r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293" name="Rectangle 77"/>
                <p:cNvSpPr>
                  <a:spLocks noChangeArrowheads="1"/>
                </p:cNvSpPr>
                <p:nvPr/>
              </p:nvSpPr>
              <p:spPr bwMode="auto">
                <a:xfrm>
                  <a:off x="1959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294" name="Group 78"/>
              <p:cNvGrpSpPr>
                <a:grpSpLocks/>
              </p:cNvGrpSpPr>
              <p:nvPr/>
            </p:nvGrpSpPr>
            <p:grpSpPr bwMode="auto">
              <a:xfrm>
                <a:off x="2204" y="0"/>
                <a:ext cx="245" cy="633"/>
                <a:chOff x="2204" y="0"/>
                <a:chExt cx="245" cy="633"/>
              </a:xfrm>
            </p:grpSpPr>
            <p:sp>
              <p:nvSpPr>
                <p:cNvPr id="9295" name="Rectangle 79"/>
                <p:cNvSpPr>
                  <a:spLocks noChangeArrowheads="1"/>
                </p:cNvSpPr>
                <p:nvPr/>
              </p:nvSpPr>
              <p:spPr bwMode="auto">
                <a:xfrm>
                  <a:off x="2215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1/26</a:t>
                  </a:r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296" name="Rectangle 80"/>
                <p:cNvSpPr>
                  <a:spLocks noChangeArrowheads="1"/>
                </p:cNvSpPr>
                <p:nvPr/>
              </p:nvSpPr>
              <p:spPr bwMode="auto">
                <a:xfrm>
                  <a:off x="2204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297" name="Group 81"/>
              <p:cNvGrpSpPr>
                <a:grpSpLocks/>
              </p:cNvGrpSpPr>
              <p:nvPr/>
            </p:nvGrpSpPr>
            <p:grpSpPr bwMode="auto">
              <a:xfrm>
                <a:off x="2449" y="0"/>
                <a:ext cx="245" cy="633"/>
                <a:chOff x="2449" y="0"/>
                <a:chExt cx="245" cy="633"/>
              </a:xfrm>
            </p:grpSpPr>
            <p:sp>
              <p:nvSpPr>
                <p:cNvPr id="9298" name="Rectangle 82"/>
                <p:cNvSpPr>
                  <a:spLocks noChangeArrowheads="1"/>
                </p:cNvSpPr>
                <p:nvPr/>
              </p:nvSpPr>
              <p:spPr bwMode="auto">
                <a:xfrm>
                  <a:off x="2460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1/27</a:t>
                  </a:r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299" name="Rectangle 83"/>
                <p:cNvSpPr>
                  <a:spLocks noChangeArrowheads="1"/>
                </p:cNvSpPr>
                <p:nvPr/>
              </p:nvSpPr>
              <p:spPr bwMode="auto">
                <a:xfrm>
                  <a:off x="2449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00" name="Group 84"/>
              <p:cNvGrpSpPr>
                <a:grpSpLocks/>
              </p:cNvGrpSpPr>
              <p:nvPr/>
            </p:nvGrpSpPr>
            <p:grpSpPr bwMode="auto">
              <a:xfrm>
                <a:off x="2694" y="0"/>
                <a:ext cx="245" cy="633"/>
                <a:chOff x="2694" y="0"/>
                <a:chExt cx="245" cy="633"/>
              </a:xfrm>
            </p:grpSpPr>
            <p:sp>
              <p:nvSpPr>
                <p:cNvPr id="9301" name="Rectangle 85"/>
                <p:cNvSpPr>
                  <a:spLocks noChangeArrowheads="1"/>
                </p:cNvSpPr>
                <p:nvPr/>
              </p:nvSpPr>
              <p:spPr bwMode="auto">
                <a:xfrm>
                  <a:off x="2705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1/28</a:t>
                  </a:r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302" name="Rectangle 86"/>
                <p:cNvSpPr>
                  <a:spLocks noChangeArrowheads="1"/>
                </p:cNvSpPr>
                <p:nvPr/>
              </p:nvSpPr>
              <p:spPr bwMode="auto">
                <a:xfrm>
                  <a:off x="2694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03" name="Group 87"/>
              <p:cNvGrpSpPr>
                <a:grpSpLocks/>
              </p:cNvGrpSpPr>
              <p:nvPr/>
            </p:nvGrpSpPr>
            <p:grpSpPr bwMode="auto">
              <a:xfrm>
                <a:off x="2939" y="0"/>
                <a:ext cx="245" cy="633"/>
                <a:chOff x="2939" y="0"/>
                <a:chExt cx="245" cy="633"/>
              </a:xfrm>
            </p:grpSpPr>
            <p:sp>
              <p:nvSpPr>
                <p:cNvPr id="9304" name="Rectangle 88"/>
                <p:cNvSpPr>
                  <a:spLocks noChangeArrowheads="1"/>
                </p:cNvSpPr>
                <p:nvPr/>
              </p:nvSpPr>
              <p:spPr bwMode="auto">
                <a:xfrm>
                  <a:off x="2950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2/01</a:t>
                  </a:r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305" name="Rectangle 89"/>
                <p:cNvSpPr>
                  <a:spLocks noChangeArrowheads="1"/>
                </p:cNvSpPr>
                <p:nvPr/>
              </p:nvSpPr>
              <p:spPr bwMode="auto">
                <a:xfrm>
                  <a:off x="2939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06" name="Group 90"/>
              <p:cNvGrpSpPr>
                <a:grpSpLocks/>
              </p:cNvGrpSpPr>
              <p:nvPr/>
            </p:nvGrpSpPr>
            <p:grpSpPr bwMode="auto">
              <a:xfrm>
                <a:off x="3184" y="0"/>
                <a:ext cx="245" cy="633"/>
                <a:chOff x="3184" y="0"/>
                <a:chExt cx="245" cy="633"/>
              </a:xfrm>
            </p:grpSpPr>
            <p:sp>
              <p:nvSpPr>
                <p:cNvPr id="9307" name="Rectangle 91"/>
                <p:cNvSpPr>
                  <a:spLocks noChangeArrowheads="1"/>
                </p:cNvSpPr>
                <p:nvPr/>
              </p:nvSpPr>
              <p:spPr bwMode="auto">
                <a:xfrm>
                  <a:off x="3195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2/02</a:t>
                  </a:r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308" name="Rectangle 92"/>
                <p:cNvSpPr>
                  <a:spLocks noChangeArrowheads="1"/>
                </p:cNvSpPr>
                <p:nvPr/>
              </p:nvSpPr>
              <p:spPr bwMode="auto">
                <a:xfrm>
                  <a:off x="3184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09" name="Group 93"/>
              <p:cNvGrpSpPr>
                <a:grpSpLocks/>
              </p:cNvGrpSpPr>
              <p:nvPr/>
            </p:nvGrpSpPr>
            <p:grpSpPr bwMode="auto">
              <a:xfrm>
                <a:off x="3429" y="0"/>
                <a:ext cx="245" cy="633"/>
                <a:chOff x="3429" y="0"/>
                <a:chExt cx="245" cy="633"/>
              </a:xfrm>
            </p:grpSpPr>
            <p:sp>
              <p:nvSpPr>
                <p:cNvPr id="9310" name="Rectangle 94"/>
                <p:cNvSpPr>
                  <a:spLocks noChangeArrowheads="1"/>
                </p:cNvSpPr>
                <p:nvPr/>
              </p:nvSpPr>
              <p:spPr bwMode="auto">
                <a:xfrm>
                  <a:off x="3440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2/03</a:t>
                  </a:r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311" name="Rectangle 95"/>
                <p:cNvSpPr>
                  <a:spLocks noChangeArrowheads="1"/>
                </p:cNvSpPr>
                <p:nvPr/>
              </p:nvSpPr>
              <p:spPr bwMode="auto">
                <a:xfrm>
                  <a:off x="3429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12" name="Group 96"/>
              <p:cNvGrpSpPr>
                <a:grpSpLocks/>
              </p:cNvGrpSpPr>
              <p:nvPr/>
            </p:nvGrpSpPr>
            <p:grpSpPr bwMode="auto">
              <a:xfrm>
                <a:off x="0" y="633"/>
                <a:ext cx="249" cy="499"/>
                <a:chOff x="0" y="633"/>
                <a:chExt cx="249" cy="499"/>
              </a:xfrm>
            </p:grpSpPr>
            <p:sp>
              <p:nvSpPr>
                <p:cNvPr id="9313" name="Rectangle 97"/>
                <p:cNvSpPr>
                  <a:spLocks noChangeArrowheads="1"/>
                </p:cNvSpPr>
                <p:nvPr/>
              </p:nvSpPr>
              <p:spPr bwMode="auto">
                <a:xfrm>
                  <a:off x="11" y="633"/>
                  <a:ext cx="227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>
                    <a:lnSpc>
                      <a:spcPct val="80000"/>
                    </a:lnSpc>
                  </a:pPr>
                  <a:r>
                    <a:rPr lang="zh-TW" altLang="en-US" sz="20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攝氏</a:t>
                  </a:r>
                </a:p>
                <a:p>
                  <a:pPr algn="just">
                    <a:lnSpc>
                      <a:spcPct val="80000"/>
                    </a:lnSpc>
                  </a:pPr>
                  <a:r>
                    <a:rPr lang="zh-TW" altLang="en-US" sz="20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溫度</a:t>
                  </a:r>
                  <a:endParaRPr lang="zh-TW" altLang="en-US" sz="20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314" name="Rectangle 98"/>
                <p:cNvSpPr>
                  <a:spLocks noChangeArrowheads="1"/>
                </p:cNvSpPr>
                <p:nvPr/>
              </p:nvSpPr>
              <p:spPr bwMode="auto">
                <a:xfrm>
                  <a:off x="0" y="633"/>
                  <a:ext cx="249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15" name="Group 99"/>
              <p:cNvGrpSpPr>
                <a:grpSpLocks/>
              </p:cNvGrpSpPr>
              <p:nvPr/>
            </p:nvGrpSpPr>
            <p:grpSpPr bwMode="auto">
              <a:xfrm>
                <a:off x="249" y="633"/>
                <a:ext cx="240" cy="499"/>
                <a:chOff x="249" y="633"/>
                <a:chExt cx="240" cy="499"/>
              </a:xfrm>
            </p:grpSpPr>
            <p:sp>
              <p:nvSpPr>
                <p:cNvPr id="9316" name="Rectangle 100"/>
                <p:cNvSpPr>
                  <a:spLocks noChangeArrowheads="1"/>
                </p:cNvSpPr>
                <p:nvPr/>
              </p:nvSpPr>
              <p:spPr bwMode="auto">
                <a:xfrm>
                  <a:off x="260" y="633"/>
                  <a:ext cx="218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24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317" name="Rectangle 101"/>
                <p:cNvSpPr>
                  <a:spLocks noChangeArrowheads="1"/>
                </p:cNvSpPr>
                <p:nvPr/>
              </p:nvSpPr>
              <p:spPr bwMode="auto">
                <a:xfrm>
                  <a:off x="249" y="633"/>
                  <a:ext cx="240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18" name="Group 102"/>
              <p:cNvGrpSpPr>
                <a:grpSpLocks/>
              </p:cNvGrpSpPr>
              <p:nvPr/>
            </p:nvGrpSpPr>
            <p:grpSpPr bwMode="auto">
              <a:xfrm>
                <a:off x="489" y="633"/>
                <a:ext cx="245" cy="499"/>
                <a:chOff x="489" y="633"/>
                <a:chExt cx="245" cy="499"/>
              </a:xfrm>
            </p:grpSpPr>
            <p:sp>
              <p:nvSpPr>
                <p:cNvPr id="9319" name="Rectangle 103"/>
                <p:cNvSpPr>
                  <a:spLocks noChangeArrowheads="1"/>
                </p:cNvSpPr>
                <p:nvPr/>
              </p:nvSpPr>
              <p:spPr bwMode="auto">
                <a:xfrm>
                  <a:off x="500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24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320" name="Rectangle 104"/>
                <p:cNvSpPr>
                  <a:spLocks noChangeArrowheads="1"/>
                </p:cNvSpPr>
                <p:nvPr/>
              </p:nvSpPr>
              <p:spPr bwMode="auto">
                <a:xfrm>
                  <a:off x="489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21" name="Group 105"/>
              <p:cNvGrpSpPr>
                <a:grpSpLocks/>
              </p:cNvGrpSpPr>
              <p:nvPr/>
            </p:nvGrpSpPr>
            <p:grpSpPr bwMode="auto">
              <a:xfrm>
                <a:off x="734" y="633"/>
                <a:ext cx="245" cy="499"/>
                <a:chOff x="734" y="633"/>
                <a:chExt cx="245" cy="499"/>
              </a:xfrm>
            </p:grpSpPr>
            <p:sp>
              <p:nvSpPr>
                <p:cNvPr id="9322" name="Rectangle 106"/>
                <p:cNvSpPr>
                  <a:spLocks noChangeArrowheads="1"/>
                </p:cNvSpPr>
                <p:nvPr/>
              </p:nvSpPr>
              <p:spPr bwMode="auto">
                <a:xfrm>
                  <a:off x="745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25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323" name="Rectangle 107"/>
                <p:cNvSpPr>
                  <a:spLocks noChangeArrowheads="1"/>
                </p:cNvSpPr>
                <p:nvPr/>
              </p:nvSpPr>
              <p:spPr bwMode="auto">
                <a:xfrm>
                  <a:off x="734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24" name="Group 108"/>
              <p:cNvGrpSpPr>
                <a:grpSpLocks/>
              </p:cNvGrpSpPr>
              <p:nvPr/>
            </p:nvGrpSpPr>
            <p:grpSpPr bwMode="auto">
              <a:xfrm>
                <a:off x="979" y="633"/>
                <a:ext cx="245" cy="499"/>
                <a:chOff x="979" y="633"/>
                <a:chExt cx="245" cy="499"/>
              </a:xfrm>
            </p:grpSpPr>
            <p:sp>
              <p:nvSpPr>
                <p:cNvPr id="9325" name="Rectangle 109"/>
                <p:cNvSpPr>
                  <a:spLocks noChangeArrowheads="1"/>
                </p:cNvSpPr>
                <p:nvPr/>
              </p:nvSpPr>
              <p:spPr bwMode="auto">
                <a:xfrm>
                  <a:off x="990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26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326" name="Rectangle 110"/>
                <p:cNvSpPr>
                  <a:spLocks noChangeArrowheads="1"/>
                </p:cNvSpPr>
                <p:nvPr/>
              </p:nvSpPr>
              <p:spPr bwMode="auto">
                <a:xfrm>
                  <a:off x="979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27" name="Group 111"/>
              <p:cNvGrpSpPr>
                <a:grpSpLocks/>
              </p:cNvGrpSpPr>
              <p:nvPr/>
            </p:nvGrpSpPr>
            <p:grpSpPr bwMode="auto">
              <a:xfrm>
                <a:off x="1224" y="633"/>
                <a:ext cx="245" cy="499"/>
                <a:chOff x="1224" y="633"/>
                <a:chExt cx="245" cy="499"/>
              </a:xfrm>
            </p:grpSpPr>
            <p:sp>
              <p:nvSpPr>
                <p:cNvPr id="9328" name="Rectangle 112"/>
                <p:cNvSpPr>
                  <a:spLocks noChangeArrowheads="1"/>
                </p:cNvSpPr>
                <p:nvPr/>
              </p:nvSpPr>
              <p:spPr bwMode="auto">
                <a:xfrm>
                  <a:off x="1235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26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329" name="Rectangle 113"/>
                <p:cNvSpPr>
                  <a:spLocks noChangeArrowheads="1"/>
                </p:cNvSpPr>
                <p:nvPr/>
              </p:nvSpPr>
              <p:spPr bwMode="auto">
                <a:xfrm>
                  <a:off x="1224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30" name="Group 114"/>
              <p:cNvGrpSpPr>
                <a:grpSpLocks/>
              </p:cNvGrpSpPr>
              <p:nvPr/>
            </p:nvGrpSpPr>
            <p:grpSpPr bwMode="auto">
              <a:xfrm>
                <a:off x="1469" y="633"/>
                <a:ext cx="245" cy="499"/>
                <a:chOff x="1469" y="633"/>
                <a:chExt cx="245" cy="499"/>
              </a:xfrm>
            </p:grpSpPr>
            <p:sp>
              <p:nvSpPr>
                <p:cNvPr id="9331" name="Rectangle 115"/>
                <p:cNvSpPr>
                  <a:spLocks noChangeArrowheads="1"/>
                </p:cNvSpPr>
                <p:nvPr/>
              </p:nvSpPr>
              <p:spPr bwMode="auto">
                <a:xfrm>
                  <a:off x="1480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24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332" name="Rectangle 116"/>
                <p:cNvSpPr>
                  <a:spLocks noChangeArrowheads="1"/>
                </p:cNvSpPr>
                <p:nvPr/>
              </p:nvSpPr>
              <p:spPr bwMode="auto">
                <a:xfrm>
                  <a:off x="1469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33" name="Group 117"/>
              <p:cNvGrpSpPr>
                <a:grpSpLocks/>
              </p:cNvGrpSpPr>
              <p:nvPr/>
            </p:nvGrpSpPr>
            <p:grpSpPr bwMode="auto">
              <a:xfrm>
                <a:off x="1714" y="633"/>
                <a:ext cx="245" cy="499"/>
                <a:chOff x="1714" y="633"/>
                <a:chExt cx="245" cy="499"/>
              </a:xfrm>
            </p:grpSpPr>
            <p:sp>
              <p:nvSpPr>
                <p:cNvPr id="9334" name="Rectangle 118"/>
                <p:cNvSpPr>
                  <a:spLocks noChangeArrowheads="1"/>
                </p:cNvSpPr>
                <p:nvPr/>
              </p:nvSpPr>
              <p:spPr bwMode="auto">
                <a:xfrm>
                  <a:off x="1725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25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335" name="Rectangle 119"/>
                <p:cNvSpPr>
                  <a:spLocks noChangeArrowheads="1"/>
                </p:cNvSpPr>
                <p:nvPr/>
              </p:nvSpPr>
              <p:spPr bwMode="auto">
                <a:xfrm>
                  <a:off x="1714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36" name="Group 120"/>
              <p:cNvGrpSpPr>
                <a:grpSpLocks/>
              </p:cNvGrpSpPr>
              <p:nvPr/>
            </p:nvGrpSpPr>
            <p:grpSpPr bwMode="auto">
              <a:xfrm>
                <a:off x="1959" y="633"/>
                <a:ext cx="245" cy="499"/>
                <a:chOff x="1959" y="633"/>
                <a:chExt cx="245" cy="499"/>
              </a:xfrm>
            </p:grpSpPr>
            <p:sp>
              <p:nvSpPr>
                <p:cNvPr id="9337" name="Rectangle 121"/>
                <p:cNvSpPr>
                  <a:spLocks noChangeArrowheads="1"/>
                </p:cNvSpPr>
                <p:nvPr/>
              </p:nvSpPr>
              <p:spPr bwMode="auto">
                <a:xfrm>
                  <a:off x="1970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26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338" name="Rectangle 122"/>
                <p:cNvSpPr>
                  <a:spLocks noChangeArrowheads="1"/>
                </p:cNvSpPr>
                <p:nvPr/>
              </p:nvSpPr>
              <p:spPr bwMode="auto">
                <a:xfrm>
                  <a:off x="1959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39" name="Group 123"/>
              <p:cNvGrpSpPr>
                <a:grpSpLocks/>
              </p:cNvGrpSpPr>
              <p:nvPr/>
            </p:nvGrpSpPr>
            <p:grpSpPr bwMode="auto">
              <a:xfrm>
                <a:off x="2204" y="633"/>
                <a:ext cx="245" cy="499"/>
                <a:chOff x="2204" y="633"/>
                <a:chExt cx="245" cy="499"/>
              </a:xfrm>
            </p:grpSpPr>
            <p:sp>
              <p:nvSpPr>
                <p:cNvPr id="9340" name="Rectangle 124"/>
                <p:cNvSpPr>
                  <a:spLocks noChangeArrowheads="1"/>
                </p:cNvSpPr>
                <p:nvPr/>
              </p:nvSpPr>
              <p:spPr bwMode="auto">
                <a:xfrm>
                  <a:off x="2215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27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341" name="Rectangle 125"/>
                <p:cNvSpPr>
                  <a:spLocks noChangeArrowheads="1"/>
                </p:cNvSpPr>
                <p:nvPr/>
              </p:nvSpPr>
              <p:spPr bwMode="auto">
                <a:xfrm>
                  <a:off x="2204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42" name="Group 126"/>
              <p:cNvGrpSpPr>
                <a:grpSpLocks/>
              </p:cNvGrpSpPr>
              <p:nvPr/>
            </p:nvGrpSpPr>
            <p:grpSpPr bwMode="auto">
              <a:xfrm>
                <a:off x="2449" y="633"/>
                <a:ext cx="245" cy="499"/>
                <a:chOff x="2449" y="633"/>
                <a:chExt cx="245" cy="499"/>
              </a:xfrm>
            </p:grpSpPr>
            <p:sp>
              <p:nvSpPr>
                <p:cNvPr id="9343" name="Rectangle 127"/>
                <p:cNvSpPr>
                  <a:spLocks noChangeArrowheads="1"/>
                </p:cNvSpPr>
                <p:nvPr/>
              </p:nvSpPr>
              <p:spPr bwMode="auto">
                <a:xfrm>
                  <a:off x="2460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27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344" name="Rectangle 128"/>
                <p:cNvSpPr>
                  <a:spLocks noChangeArrowheads="1"/>
                </p:cNvSpPr>
                <p:nvPr/>
              </p:nvSpPr>
              <p:spPr bwMode="auto">
                <a:xfrm>
                  <a:off x="2449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45" name="Group 129"/>
              <p:cNvGrpSpPr>
                <a:grpSpLocks/>
              </p:cNvGrpSpPr>
              <p:nvPr/>
            </p:nvGrpSpPr>
            <p:grpSpPr bwMode="auto">
              <a:xfrm>
                <a:off x="2694" y="633"/>
                <a:ext cx="245" cy="499"/>
                <a:chOff x="2694" y="633"/>
                <a:chExt cx="245" cy="499"/>
              </a:xfrm>
            </p:grpSpPr>
            <p:sp>
              <p:nvSpPr>
                <p:cNvPr id="9346" name="Rectangle 130"/>
                <p:cNvSpPr>
                  <a:spLocks noChangeArrowheads="1"/>
                </p:cNvSpPr>
                <p:nvPr/>
              </p:nvSpPr>
              <p:spPr bwMode="auto">
                <a:xfrm>
                  <a:off x="2705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27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347" name="Rectangle 131"/>
                <p:cNvSpPr>
                  <a:spLocks noChangeArrowheads="1"/>
                </p:cNvSpPr>
                <p:nvPr/>
              </p:nvSpPr>
              <p:spPr bwMode="auto">
                <a:xfrm>
                  <a:off x="2694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48" name="Group 132"/>
              <p:cNvGrpSpPr>
                <a:grpSpLocks/>
              </p:cNvGrpSpPr>
              <p:nvPr/>
            </p:nvGrpSpPr>
            <p:grpSpPr bwMode="auto">
              <a:xfrm>
                <a:off x="2939" y="633"/>
                <a:ext cx="245" cy="499"/>
                <a:chOff x="2939" y="633"/>
                <a:chExt cx="245" cy="499"/>
              </a:xfrm>
            </p:grpSpPr>
            <p:sp>
              <p:nvSpPr>
                <p:cNvPr id="9349" name="Rectangle 133"/>
                <p:cNvSpPr>
                  <a:spLocks noChangeArrowheads="1"/>
                </p:cNvSpPr>
                <p:nvPr/>
              </p:nvSpPr>
              <p:spPr bwMode="auto">
                <a:xfrm>
                  <a:off x="2950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26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350" name="Rectangle 134"/>
                <p:cNvSpPr>
                  <a:spLocks noChangeArrowheads="1"/>
                </p:cNvSpPr>
                <p:nvPr/>
              </p:nvSpPr>
              <p:spPr bwMode="auto">
                <a:xfrm>
                  <a:off x="2939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51" name="Group 135"/>
              <p:cNvGrpSpPr>
                <a:grpSpLocks/>
              </p:cNvGrpSpPr>
              <p:nvPr/>
            </p:nvGrpSpPr>
            <p:grpSpPr bwMode="auto">
              <a:xfrm>
                <a:off x="3184" y="633"/>
                <a:ext cx="245" cy="499"/>
                <a:chOff x="3184" y="633"/>
                <a:chExt cx="245" cy="499"/>
              </a:xfrm>
            </p:grpSpPr>
            <p:sp>
              <p:nvSpPr>
                <p:cNvPr id="9352" name="Rectangle 136"/>
                <p:cNvSpPr>
                  <a:spLocks noChangeArrowheads="1"/>
                </p:cNvSpPr>
                <p:nvPr/>
              </p:nvSpPr>
              <p:spPr bwMode="auto">
                <a:xfrm>
                  <a:off x="3195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27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353" name="Rectangle 137"/>
                <p:cNvSpPr>
                  <a:spLocks noChangeArrowheads="1"/>
                </p:cNvSpPr>
                <p:nvPr/>
              </p:nvSpPr>
              <p:spPr bwMode="auto">
                <a:xfrm>
                  <a:off x="3184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54" name="Group 138"/>
              <p:cNvGrpSpPr>
                <a:grpSpLocks/>
              </p:cNvGrpSpPr>
              <p:nvPr/>
            </p:nvGrpSpPr>
            <p:grpSpPr bwMode="auto">
              <a:xfrm>
                <a:off x="3429" y="633"/>
                <a:ext cx="245" cy="499"/>
                <a:chOff x="3429" y="633"/>
                <a:chExt cx="245" cy="499"/>
              </a:xfrm>
            </p:grpSpPr>
            <p:sp>
              <p:nvSpPr>
                <p:cNvPr id="9355" name="Rectangle 139"/>
                <p:cNvSpPr>
                  <a:spLocks noChangeArrowheads="1"/>
                </p:cNvSpPr>
                <p:nvPr/>
              </p:nvSpPr>
              <p:spPr bwMode="auto">
                <a:xfrm>
                  <a:off x="3440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28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356" name="Rectangle 140"/>
                <p:cNvSpPr>
                  <a:spLocks noChangeArrowheads="1"/>
                </p:cNvSpPr>
                <p:nvPr/>
              </p:nvSpPr>
              <p:spPr bwMode="auto">
                <a:xfrm>
                  <a:off x="3429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57" name="Group 141"/>
              <p:cNvGrpSpPr>
                <a:grpSpLocks/>
              </p:cNvGrpSpPr>
              <p:nvPr/>
            </p:nvGrpSpPr>
            <p:grpSpPr bwMode="auto">
              <a:xfrm>
                <a:off x="0" y="1132"/>
                <a:ext cx="249" cy="691"/>
                <a:chOff x="0" y="1132"/>
                <a:chExt cx="249" cy="691"/>
              </a:xfrm>
            </p:grpSpPr>
            <p:sp>
              <p:nvSpPr>
                <p:cNvPr id="9358" name="Rectangle 142"/>
                <p:cNvSpPr>
                  <a:spLocks noChangeArrowheads="1"/>
                </p:cNvSpPr>
                <p:nvPr/>
              </p:nvSpPr>
              <p:spPr bwMode="auto">
                <a:xfrm>
                  <a:off x="11" y="1132"/>
                  <a:ext cx="227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zh-TW" altLang="en-US" sz="20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相對</a:t>
                  </a:r>
                  <a:endParaRPr lang="zh-TW" altLang="en-US" sz="20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r>
                    <a:rPr lang="zh-TW" altLang="en-US" sz="20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濕度</a:t>
                  </a:r>
                  <a:endParaRPr lang="zh-TW" altLang="en-US" sz="20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359" name="Rectangle 143"/>
                <p:cNvSpPr>
                  <a:spLocks noChangeArrowheads="1"/>
                </p:cNvSpPr>
                <p:nvPr/>
              </p:nvSpPr>
              <p:spPr bwMode="auto">
                <a:xfrm>
                  <a:off x="0" y="1132"/>
                  <a:ext cx="249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60" name="Group 144"/>
              <p:cNvGrpSpPr>
                <a:grpSpLocks/>
              </p:cNvGrpSpPr>
              <p:nvPr/>
            </p:nvGrpSpPr>
            <p:grpSpPr bwMode="auto">
              <a:xfrm>
                <a:off x="249" y="1132"/>
                <a:ext cx="240" cy="691"/>
                <a:chOff x="249" y="1132"/>
                <a:chExt cx="240" cy="691"/>
              </a:xfrm>
            </p:grpSpPr>
            <p:sp>
              <p:nvSpPr>
                <p:cNvPr id="9361" name="Rectangle 145"/>
                <p:cNvSpPr>
                  <a:spLocks noChangeArrowheads="1"/>
                </p:cNvSpPr>
                <p:nvPr/>
              </p:nvSpPr>
              <p:spPr bwMode="auto">
                <a:xfrm>
                  <a:off x="260" y="1132"/>
                  <a:ext cx="218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60 %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362" name="Rectangle 146"/>
                <p:cNvSpPr>
                  <a:spLocks noChangeArrowheads="1"/>
                </p:cNvSpPr>
                <p:nvPr/>
              </p:nvSpPr>
              <p:spPr bwMode="auto">
                <a:xfrm>
                  <a:off x="249" y="1132"/>
                  <a:ext cx="240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63" name="Group 147"/>
              <p:cNvGrpSpPr>
                <a:grpSpLocks/>
              </p:cNvGrpSpPr>
              <p:nvPr/>
            </p:nvGrpSpPr>
            <p:grpSpPr bwMode="auto">
              <a:xfrm>
                <a:off x="489" y="1132"/>
                <a:ext cx="245" cy="691"/>
                <a:chOff x="489" y="1132"/>
                <a:chExt cx="245" cy="691"/>
              </a:xfrm>
            </p:grpSpPr>
            <p:sp>
              <p:nvSpPr>
                <p:cNvPr id="9364" name="Rectangle 148"/>
                <p:cNvSpPr>
                  <a:spLocks noChangeArrowheads="1"/>
                </p:cNvSpPr>
                <p:nvPr/>
              </p:nvSpPr>
              <p:spPr bwMode="auto">
                <a:xfrm>
                  <a:off x="500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68 %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365" name="Rectangle 149"/>
                <p:cNvSpPr>
                  <a:spLocks noChangeArrowheads="1"/>
                </p:cNvSpPr>
                <p:nvPr/>
              </p:nvSpPr>
              <p:spPr bwMode="auto">
                <a:xfrm>
                  <a:off x="489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66" name="Group 150"/>
              <p:cNvGrpSpPr>
                <a:grpSpLocks/>
              </p:cNvGrpSpPr>
              <p:nvPr/>
            </p:nvGrpSpPr>
            <p:grpSpPr bwMode="auto">
              <a:xfrm>
                <a:off x="734" y="1132"/>
                <a:ext cx="245" cy="691"/>
                <a:chOff x="734" y="1132"/>
                <a:chExt cx="245" cy="691"/>
              </a:xfrm>
            </p:grpSpPr>
            <p:sp>
              <p:nvSpPr>
                <p:cNvPr id="9367" name="Rectangle 151"/>
                <p:cNvSpPr>
                  <a:spLocks noChangeArrowheads="1"/>
                </p:cNvSpPr>
                <p:nvPr/>
              </p:nvSpPr>
              <p:spPr bwMode="auto">
                <a:xfrm>
                  <a:off x="745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68 %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368" name="Rectangle 152"/>
                <p:cNvSpPr>
                  <a:spLocks noChangeArrowheads="1"/>
                </p:cNvSpPr>
                <p:nvPr/>
              </p:nvSpPr>
              <p:spPr bwMode="auto">
                <a:xfrm>
                  <a:off x="734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69" name="Group 153"/>
              <p:cNvGrpSpPr>
                <a:grpSpLocks/>
              </p:cNvGrpSpPr>
              <p:nvPr/>
            </p:nvGrpSpPr>
            <p:grpSpPr bwMode="auto">
              <a:xfrm>
                <a:off x="979" y="1132"/>
                <a:ext cx="245" cy="691"/>
                <a:chOff x="979" y="1132"/>
                <a:chExt cx="245" cy="691"/>
              </a:xfrm>
            </p:grpSpPr>
            <p:sp>
              <p:nvSpPr>
                <p:cNvPr id="9370" name="Rectangle 154"/>
                <p:cNvSpPr>
                  <a:spLocks noChangeArrowheads="1"/>
                </p:cNvSpPr>
                <p:nvPr/>
              </p:nvSpPr>
              <p:spPr bwMode="auto">
                <a:xfrm>
                  <a:off x="990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75 %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371" name="Rectangle 155"/>
                <p:cNvSpPr>
                  <a:spLocks noChangeArrowheads="1"/>
                </p:cNvSpPr>
                <p:nvPr/>
              </p:nvSpPr>
              <p:spPr bwMode="auto">
                <a:xfrm>
                  <a:off x="979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72" name="Group 156"/>
              <p:cNvGrpSpPr>
                <a:grpSpLocks/>
              </p:cNvGrpSpPr>
              <p:nvPr/>
            </p:nvGrpSpPr>
            <p:grpSpPr bwMode="auto">
              <a:xfrm>
                <a:off x="1224" y="1132"/>
                <a:ext cx="245" cy="691"/>
                <a:chOff x="1224" y="1132"/>
                <a:chExt cx="245" cy="691"/>
              </a:xfrm>
            </p:grpSpPr>
            <p:sp>
              <p:nvSpPr>
                <p:cNvPr id="9373" name="Rectangle 157"/>
                <p:cNvSpPr>
                  <a:spLocks noChangeArrowheads="1"/>
                </p:cNvSpPr>
                <p:nvPr/>
              </p:nvSpPr>
              <p:spPr bwMode="auto">
                <a:xfrm>
                  <a:off x="1235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75 %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374" name="Rectangle 158"/>
                <p:cNvSpPr>
                  <a:spLocks noChangeArrowheads="1"/>
                </p:cNvSpPr>
                <p:nvPr/>
              </p:nvSpPr>
              <p:spPr bwMode="auto">
                <a:xfrm>
                  <a:off x="1224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75" name="Group 159"/>
              <p:cNvGrpSpPr>
                <a:grpSpLocks/>
              </p:cNvGrpSpPr>
              <p:nvPr/>
            </p:nvGrpSpPr>
            <p:grpSpPr bwMode="auto">
              <a:xfrm>
                <a:off x="1469" y="1132"/>
                <a:ext cx="245" cy="691"/>
                <a:chOff x="1469" y="1132"/>
                <a:chExt cx="245" cy="691"/>
              </a:xfrm>
            </p:grpSpPr>
            <p:sp>
              <p:nvSpPr>
                <p:cNvPr id="9376" name="Rectangle 160"/>
                <p:cNvSpPr>
                  <a:spLocks noChangeArrowheads="1"/>
                </p:cNvSpPr>
                <p:nvPr/>
              </p:nvSpPr>
              <p:spPr bwMode="auto">
                <a:xfrm>
                  <a:off x="1480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79 %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377" name="Rectangle 161"/>
                <p:cNvSpPr>
                  <a:spLocks noChangeArrowheads="1"/>
                </p:cNvSpPr>
                <p:nvPr/>
              </p:nvSpPr>
              <p:spPr bwMode="auto">
                <a:xfrm>
                  <a:off x="1469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78" name="Group 162"/>
              <p:cNvGrpSpPr>
                <a:grpSpLocks/>
              </p:cNvGrpSpPr>
              <p:nvPr/>
            </p:nvGrpSpPr>
            <p:grpSpPr bwMode="auto">
              <a:xfrm>
                <a:off x="1714" y="1132"/>
                <a:ext cx="245" cy="691"/>
                <a:chOff x="1714" y="1132"/>
                <a:chExt cx="245" cy="691"/>
              </a:xfrm>
            </p:grpSpPr>
            <p:sp>
              <p:nvSpPr>
                <p:cNvPr id="9379" name="Rectangle 163"/>
                <p:cNvSpPr>
                  <a:spLocks noChangeArrowheads="1"/>
                </p:cNvSpPr>
                <p:nvPr/>
              </p:nvSpPr>
              <p:spPr bwMode="auto">
                <a:xfrm>
                  <a:off x="1725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78 %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380" name="Rectangle 164"/>
                <p:cNvSpPr>
                  <a:spLocks noChangeArrowheads="1"/>
                </p:cNvSpPr>
                <p:nvPr/>
              </p:nvSpPr>
              <p:spPr bwMode="auto">
                <a:xfrm>
                  <a:off x="1714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81" name="Group 165"/>
              <p:cNvGrpSpPr>
                <a:grpSpLocks/>
              </p:cNvGrpSpPr>
              <p:nvPr/>
            </p:nvGrpSpPr>
            <p:grpSpPr bwMode="auto">
              <a:xfrm>
                <a:off x="1959" y="1132"/>
                <a:ext cx="245" cy="691"/>
                <a:chOff x="1959" y="1132"/>
                <a:chExt cx="245" cy="691"/>
              </a:xfrm>
            </p:grpSpPr>
            <p:sp>
              <p:nvSpPr>
                <p:cNvPr id="9382" name="Rectangle 166"/>
                <p:cNvSpPr>
                  <a:spLocks noChangeArrowheads="1"/>
                </p:cNvSpPr>
                <p:nvPr/>
              </p:nvSpPr>
              <p:spPr bwMode="auto">
                <a:xfrm>
                  <a:off x="1970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80 %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383" name="Rectangle 167"/>
                <p:cNvSpPr>
                  <a:spLocks noChangeArrowheads="1"/>
                </p:cNvSpPr>
                <p:nvPr/>
              </p:nvSpPr>
              <p:spPr bwMode="auto">
                <a:xfrm>
                  <a:off x="1959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84" name="Group 168"/>
              <p:cNvGrpSpPr>
                <a:grpSpLocks/>
              </p:cNvGrpSpPr>
              <p:nvPr/>
            </p:nvGrpSpPr>
            <p:grpSpPr bwMode="auto">
              <a:xfrm>
                <a:off x="2204" y="1132"/>
                <a:ext cx="245" cy="691"/>
                <a:chOff x="2204" y="1132"/>
                <a:chExt cx="245" cy="691"/>
              </a:xfrm>
            </p:grpSpPr>
            <p:sp>
              <p:nvSpPr>
                <p:cNvPr id="9385" name="Rectangle 169"/>
                <p:cNvSpPr>
                  <a:spLocks noChangeArrowheads="1"/>
                </p:cNvSpPr>
                <p:nvPr/>
              </p:nvSpPr>
              <p:spPr bwMode="auto">
                <a:xfrm>
                  <a:off x="2215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79 %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386" name="Rectangle 170"/>
                <p:cNvSpPr>
                  <a:spLocks noChangeArrowheads="1"/>
                </p:cNvSpPr>
                <p:nvPr/>
              </p:nvSpPr>
              <p:spPr bwMode="auto">
                <a:xfrm>
                  <a:off x="2204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87" name="Group 171"/>
              <p:cNvGrpSpPr>
                <a:grpSpLocks/>
              </p:cNvGrpSpPr>
              <p:nvPr/>
            </p:nvGrpSpPr>
            <p:grpSpPr bwMode="auto">
              <a:xfrm>
                <a:off x="2449" y="1132"/>
                <a:ext cx="245" cy="691"/>
                <a:chOff x="2449" y="1132"/>
                <a:chExt cx="245" cy="691"/>
              </a:xfrm>
            </p:grpSpPr>
            <p:sp>
              <p:nvSpPr>
                <p:cNvPr id="9388" name="Rectangle 172"/>
                <p:cNvSpPr>
                  <a:spLocks noChangeArrowheads="1"/>
                </p:cNvSpPr>
                <p:nvPr/>
              </p:nvSpPr>
              <p:spPr bwMode="auto">
                <a:xfrm>
                  <a:off x="2460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80 %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389" name="Rectangle 173"/>
                <p:cNvSpPr>
                  <a:spLocks noChangeArrowheads="1"/>
                </p:cNvSpPr>
                <p:nvPr/>
              </p:nvSpPr>
              <p:spPr bwMode="auto">
                <a:xfrm>
                  <a:off x="2449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90" name="Group 174"/>
              <p:cNvGrpSpPr>
                <a:grpSpLocks/>
              </p:cNvGrpSpPr>
              <p:nvPr/>
            </p:nvGrpSpPr>
            <p:grpSpPr bwMode="auto">
              <a:xfrm>
                <a:off x="2694" y="1132"/>
                <a:ext cx="245" cy="691"/>
                <a:chOff x="2694" y="1132"/>
                <a:chExt cx="245" cy="691"/>
              </a:xfrm>
            </p:grpSpPr>
            <p:sp>
              <p:nvSpPr>
                <p:cNvPr id="9391" name="Rectangle 175"/>
                <p:cNvSpPr>
                  <a:spLocks noChangeArrowheads="1"/>
                </p:cNvSpPr>
                <p:nvPr/>
              </p:nvSpPr>
              <p:spPr bwMode="auto">
                <a:xfrm>
                  <a:off x="2705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81 %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392" name="Rectangle 176"/>
                <p:cNvSpPr>
                  <a:spLocks noChangeArrowheads="1"/>
                </p:cNvSpPr>
                <p:nvPr/>
              </p:nvSpPr>
              <p:spPr bwMode="auto">
                <a:xfrm>
                  <a:off x="2694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93" name="Group 177"/>
              <p:cNvGrpSpPr>
                <a:grpSpLocks/>
              </p:cNvGrpSpPr>
              <p:nvPr/>
            </p:nvGrpSpPr>
            <p:grpSpPr bwMode="auto">
              <a:xfrm>
                <a:off x="2939" y="1132"/>
                <a:ext cx="245" cy="691"/>
                <a:chOff x="2939" y="1132"/>
                <a:chExt cx="245" cy="691"/>
              </a:xfrm>
            </p:grpSpPr>
            <p:sp>
              <p:nvSpPr>
                <p:cNvPr id="9394" name="Rectangle 178"/>
                <p:cNvSpPr>
                  <a:spLocks noChangeArrowheads="1"/>
                </p:cNvSpPr>
                <p:nvPr/>
              </p:nvSpPr>
              <p:spPr bwMode="auto">
                <a:xfrm>
                  <a:off x="2950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78 %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395" name="Rectangle 179"/>
                <p:cNvSpPr>
                  <a:spLocks noChangeArrowheads="1"/>
                </p:cNvSpPr>
                <p:nvPr/>
              </p:nvSpPr>
              <p:spPr bwMode="auto">
                <a:xfrm>
                  <a:off x="2939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96" name="Group 180"/>
              <p:cNvGrpSpPr>
                <a:grpSpLocks/>
              </p:cNvGrpSpPr>
              <p:nvPr/>
            </p:nvGrpSpPr>
            <p:grpSpPr bwMode="auto">
              <a:xfrm>
                <a:off x="3184" y="1132"/>
                <a:ext cx="245" cy="691"/>
                <a:chOff x="3184" y="1132"/>
                <a:chExt cx="245" cy="691"/>
              </a:xfrm>
            </p:grpSpPr>
            <p:sp>
              <p:nvSpPr>
                <p:cNvPr id="9397" name="Rectangle 181"/>
                <p:cNvSpPr>
                  <a:spLocks noChangeArrowheads="1"/>
                </p:cNvSpPr>
                <p:nvPr/>
              </p:nvSpPr>
              <p:spPr bwMode="auto">
                <a:xfrm>
                  <a:off x="3195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79 %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398" name="Rectangle 182"/>
                <p:cNvSpPr>
                  <a:spLocks noChangeArrowheads="1"/>
                </p:cNvSpPr>
                <p:nvPr/>
              </p:nvSpPr>
              <p:spPr bwMode="auto">
                <a:xfrm>
                  <a:off x="3184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99" name="Group 183"/>
              <p:cNvGrpSpPr>
                <a:grpSpLocks/>
              </p:cNvGrpSpPr>
              <p:nvPr/>
            </p:nvGrpSpPr>
            <p:grpSpPr bwMode="auto">
              <a:xfrm>
                <a:off x="3429" y="1132"/>
                <a:ext cx="245" cy="691"/>
                <a:chOff x="3429" y="1132"/>
                <a:chExt cx="245" cy="691"/>
              </a:xfrm>
            </p:grpSpPr>
            <p:sp>
              <p:nvSpPr>
                <p:cNvPr id="9400" name="Rectangle 184"/>
                <p:cNvSpPr>
                  <a:spLocks noChangeArrowheads="1"/>
                </p:cNvSpPr>
                <p:nvPr/>
              </p:nvSpPr>
              <p:spPr bwMode="auto">
                <a:xfrm>
                  <a:off x="3440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81 %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401" name="Rectangle 185"/>
                <p:cNvSpPr>
                  <a:spLocks noChangeArrowheads="1"/>
                </p:cNvSpPr>
                <p:nvPr/>
              </p:nvSpPr>
              <p:spPr bwMode="auto">
                <a:xfrm>
                  <a:off x="3429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02" name="Group 186"/>
              <p:cNvGrpSpPr>
                <a:grpSpLocks/>
              </p:cNvGrpSpPr>
              <p:nvPr/>
            </p:nvGrpSpPr>
            <p:grpSpPr bwMode="auto">
              <a:xfrm>
                <a:off x="0" y="1823"/>
                <a:ext cx="249" cy="1036"/>
                <a:chOff x="0" y="1823"/>
                <a:chExt cx="249" cy="1036"/>
              </a:xfrm>
            </p:grpSpPr>
            <p:sp>
              <p:nvSpPr>
                <p:cNvPr id="9403" name="Rectangle 187"/>
                <p:cNvSpPr>
                  <a:spLocks noChangeArrowheads="1"/>
                </p:cNvSpPr>
                <p:nvPr/>
              </p:nvSpPr>
              <p:spPr bwMode="auto">
                <a:xfrm>
                  <a:off x="11" y="1823"/>
                  <a:ext cx="227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 sz="20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生出米蟲的組別</a:t>
                  </a:r>
                  <a:endParaRPr lang="zh-TW" altLang="en-US" sz="20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404" name="Rectangle 188"/>
                <p:cNvSpPr>
                  <a:spLocks noChangeArrowheads="1"/>
                </p:cNvSpPr>
                <p:nvPr/>
              </p:nvSpPr>
              <p:spPr bwMode="auto">
                <a:xfrm>
                  <a:off x="0" y="1823"/>
                  <a:ext cx="249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05" name="Group 189"/>
              <p:cNvGrpSpPr>
                <a:grpSpLocks/>
              </p:cNvGrpSpPr>
              <p:nvPr/>
            </p:nvGrpSpPr>
            <p:grpSpPr bwMode="auto">
              <a:xfrm>
                <a:off x="249" y="1823"/>
                <a:ext cx="240" cy="1036"/>
                <a:chOff x="249" y="1823"/>
                <a:chExt cx="240" cy="1036"/>
              </a:xfrm>
            </p:grpSpPr>
            <p:sp>
              <p:nvSpPr>
                <p:cNvPr id="9406" name="Rectangle 190"/>
                <p:cNvSpPr>
                  <a:spLocks noChangeArrowheads="1"/>
                </p:cNvSpPr>
                <p:nvPr/>
              </p:nvSpPr>
              <p:spPr bwMode="auto">
                <a:xfrm>
                  <a:off x="260" y="1823"/>
                  <a:ext cx="218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>
                      <a:solidFill>
                        <a:srgbClr val="000000"/>
                      </a:solidFill>
                      <a:latin typeface="Arial"/>
                      <a:ea typeface="標楷體" pitchFamily="65" charset="-120"/>
                    </a:rPr>
                    <a:t> 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407" name="Rectangle 191"/>
                <p:cNvSpPr>
                  <a:spLocks noChangeArrowheads="1"/>
                </p:cNvSpPr>
                <p:nvPr/>
              </p:nvSpPr>
              <p:spPr bwMode="auto">
                <a:xfrm>
                  <a:off x="249" y="1823"/>
                  <a:ext cx="240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08" name="Group 192"/>
              <p:cNvGrpSpPr>
                <a:grpSpLocks/>
              </p:cNvGrpSpPr>
              <p:nvPr/>
            </p:nvGrpSpPr>
            <p:grpSpPr bwMode="auto">
              <a:xfrm>
                <a:off x="489" y="1823"/>
                <a:ext cx="245" cy="1036"/>
                <a:chOff x="489" y="1823"/>
                <a:chExt cx="245" cy="1036"/>
              </a:xfrm>
            </p:grpSpPr>
            <p:sp>
              <p:nvSpPr>
                <p:cNvPr id="9409" name="Rectangle 193"/>
                <p:cNvSpPr>
                  <a:spLocks noChangeArrowheads="1"/>
                </p:cNvSpPr>
                <p:nvPr/>
              </p:nvSpPr>
              <p:spPr bwMode="auto">
                <a:xfrm>
                  <a:off x="500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>
                      <a:solidFill>
                        <a:srgbClr val="000000"/>
                      </a:solidFill>
                      <a:latin typeface="Arial"/>
                      <a:ea typeface="標楷體" pitchFamily="65" charset="-120"/>
                    </a:rPr>
                    <a:t> 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410" name="Rectangle 194"/>
                <p:cNvSpPr>
                  <a:spLocks noChangeArrowheads="1"/>
                </p:cNvSpPr>
                <p:nvPr/>
              </p:nvSpPr>
              <p:spPr bwMode="auto">
                <a:xfrm>
                  <a:off x="489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11" name="Group 195"/>
              <p:cNvGrpSpPr>
                <a:grpSpLocks/>
              </p:cNvGrpSpPr>
              <p:nvPr/>
            </p:nvGrpSpPr>
            <p:grpSpPr bwMode="auto">
              <a:xfrm>
                <a:off x="734" y="1823"/>
                <a:ext cx="245" cy="1036"/>
                <a:chOff x="734" y="1823"/>
                <a:chExt cx="245" cy="1036"/>
              </a:xfrm>
            </p:grpSpPr>
            <p:sp>
              <p:nvSpPr>
                <p:cNvPr id="9412" name="Rectangle 196"/>
                <p:cNvSpPr>
                  <a:spLocks noChangeArrowheads="1"/>
                </p:cNvSpPr>
                <p:nvPr/>
              </p:nvSpPr>
              <p:spPr bwMode="auto">
                <a:xfrm>
                  <a:off x="745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>
                      <a:solidFill>
                        <a:srgbClr val="000000"/>
                      </a:solidFill>
                      <a:latin typeface="Arial"/>
                      <a:ea typeface="標楷體" pitchFamily="65" charset="-120"/>
                    </a:rPr>
                    <a:t> 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413" name="Rectangle 197"/>
                <p:cNvSpPr>
                  <a:spLocks noChangeArrowheads="1"/>
                </p:cNvSpPr>
                <p:nvPr/>
              </p:nvSpPr>
              <p:spPr bwMode="auto">
                <a:xfrm>
                  <a:off x="734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14" name="Group 198"/>
              <p:cNvGrpSpPr>
                <a:grpSpLocks/>
              </p:cNvGrpSpPr>
              <p:nvPr/>
            </p:nvGrpSpPr>
            <p:grpSpPr bwMode="auto">
              <a:xfrm>
                <a:off x="979" y="1823"/>
                <a:ext cx="245" cy="1036"/>
                <a:chOff x="979" y="1823"/>
                <a:chExt cx="245" cy="1036"/>
              </a:xfrm>
            </p:grpSpPr>
            <p:sp>
              <p:nvSpPr>
                <p:cNvPr id="9415" name="Rectangle 199"/>
                <p:cNvSpPr>
                  <a:spLocks noChangeArrowheads="1"/>
                </p:cNvSpPr>
                <p:nvPr/>
              </p:nvSpPr>
              <p:spPr bwMode="auto">
                <a:xfrm>
                  <a:off x="990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>
                      <a:solidFill>
                        <a:srgbClr val="000000"/>
                      </a:solidFill>
                      <a:latin typeface="Arial"/>
                      <a:ea typeface="標楷體" pitchFamily="65" charset="-120"/>
                    </a:rPr>
                    <a:t> 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416" name="Rectangle 200"/>
                <p:cNvSpPr>
                  <a:spLocks noChangeArrowheads="1"/>
                </p:cNvSpPr>
                <p:nvPr/>
              </p:nvSpPr>
              <p:spPr bwMode="auto">
                <a:xfrm>
                  <a:off x="979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17" name="Group 201"/>
              <p:cNvGrpSpPr>
                <a:grpSpLocks/>
              </p:cNvGrpSpPr>
              <p:nvPr/>
            </p:nvGrpSpPr>
            <p:grpSpPr bwMode="auto">
              <a:xfrm>
                <a:off x="1224" y="1823"/>
                <a:ext cx="245" cy="1036"/>
                <a:chOff x="1224" y="1823"/>
                <a:chExt cx="245" cy="1036"/>
              </a:xfrm>
            </p:grpSpPr>
            <p:sp>
              <p:nvSpPr>
                <p:cNvPr id="9418" name="Rectangle 202"/>
                <p:cNvSpPr>
                  <a:spLocks noChangeArrowheads="1"/>
                </p:cNvSpPr>
                <p:nvPr/>
              </p:nvSpPr>
              <p:spPr bwMode="auto">
                <a:xfrm>
                  <a:off x="1235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>
                      <a:solidFill>
                        <a:srgbClr val="000000"/>
                      </a:solidFill>
                      <a:latin typeface="Arial"/>
                      <a:ea typeface="標楷體" pitchFamily="65" charset="-120"/>
                    </a:rPr>
                    <a:t> 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419" name="Rectangle 203"/>
                <p:cNvSpPr>
                  <a:spLocks noChangeArrowheads="1"/>
                </p:cNvSpPr>
                <p:nvPr/>
              </p:nvSpPr>
              <p:spPr bwMode="auto">
                <a:xfrm>
                  <a:off x="1224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20" name="Group 204"/>
              <p:cNvGrpSpPr>
                <a:grpSpLocks/>
              </p:cNvGrpSpPr>
              <p:nvPr/>
            </p:nvGrpSpPr>
            <p:grpSpPr bwMode="auto">
              <a:xfrm>
                <a:off x="1469" y="1823"/>
                <a:ext cx="245" cy="1036"/>
                <a:chOff x="1469" y="1823"/>
                <a:chExt cx="245" cy="1036"/>
              </a:xfrm>
            </p:grpSpPr>
            <p:sp>
              <p:nvSpPr>
                <p:cNvPr id="9421" name="Rectangle 205"/>
                <p:cNvSpPr>
                  <a:spLocks noChangeArrowheads="1"/>
                </p:cNvSpPr>
                <p:nvPr/>
              </p:nvSpPr>
              <p:spPr bwMode="auto">
                <a:xfrm>
                  <a:off x="1480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>
                      <a:solidFill>
                        <a:srgbClr val="000000"/>
                      </a:solidFill>
                      <a:latin typeface="Arial"/>
                      <a:ea typeface="標楷體" pitchFamily="65" charset="-120"/>
                    </a:rPr>
                    <a:t> 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422" name="Rectangle 206"/>
                <p:cNvSpPr>
                  <a:spLocks noChangeArrowheads="1"/>
                </p:cNvSpPr>
                <p:nvPr/>
              </p:nvSpPr>
              <p:spPr bwMode="auto">
                <a:xfrm>
                  <a:off x="1469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23" name="Group 207"/>
              <p:cNvGrpSpPr>
                <a:grpSpLocks/>
              </p:cNvGrpSpPr>
              <p:nvPr/>
            </p:nvGrpSpPr>
            <p:grpSpPr bwMode="auto">
              <a:xfrm>
                <a:off x="1714" y="1823"/>
                <a:ext cx="245" cy="1036"/>
                <a:chOff x="1714" y="1823"/>
                <a:chExt cx="245" cy="1036"/>
              </a:xfrm>
            </p:grpSpPr>
            <p:sp>
              <p:nvSpPr>
                <p:cNvPr id="9424" name="Rectangle 208"/>
                <p:cNvSpPr>
                  <a:spLocks noChangeArrowheads="1"/>
                </p:cNvSpPr>
                <p:nvPr/>
              </p:nvSpPr>
              <p:spPr bwMode="auto">
                <a:xfrm>
                  <a:off x="1725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>
                      <a:solidFill>
                        <a:srgbClr val="000000"/>
                      </a:solidFill>
                      <a:latin typeface="Arial"/>
                      <a:ea typeface="標楷體" pitchFamily="65" charset="-120"/>
                    </a:rPr>
                    <a:t> 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425" name="Rectangle 209"/>
                <p:cNvSpPr>
                  <a:spLocks noChangeArrowheads="1"/>
                </p:cNvSpPr>
                <p:nvPr/>
              </p:nvSpPr>
              <p:spPr bwMode="auto">
                <a:xfrm>
                  <a:off x="1714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26" name="Group 210"/>
              <p:cNvGrpSpPr>
                <a:grpSpLocks/>
              </p:cNvGrpSpPr>
              <p:nvPr/>
            </p:nvGrpSpPr>
            <p:grpSpPr bwMode="auto">
              <a:xfrm>
                <a:off x="1959" y="1823"/>
                <a:ext cx="245" cy="1036"/>
                <a:chOff x="1959" y="1823"/>
                <a:chExt cx="245" cy="1036"/>
              </a:xfrm>
            </p:grpSpPr>
            <p:sp>
              <p:nvSpPr>
                <p:cNvPr id="9427" name="Rectangle 211"/>
                <p:cNvSpPr>
                  <a:spLocks noChangeArrowheads="1"/>
                </p:cNvSpPr>
                <p:nvPr/>
              </p:nvSpPr>
              <p:spPr bwMode="auto">
                <a:xfrm>
                  <a:off x="1970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>
                      <a:solidFill>
                        <a:srgbClr val="000000"/>
                      </a:solidFill>
                      <a:latin typeface="Arial"/>
                      <a:ea typeface="標楷體" pitchFamily="65" charset="-120"/>
                    </a:rPr>
                    <a:t> 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428" name="Rectangle 212"/>
                <p:cNvSpPr>
                  <a:spLocks noChangeArrowheads="1"/>
                </p:cNvSpPr>
                <p:nvPr/>
              </p:nvSpPr>
              <p:spPr bwMode="auto">
                <a:xfrm>
                  <a:off x="1959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29" name="Group 213"/>
              <p:cNvGrpSpPr>
                <a:grpSpLocks/>
              </p:cNvGrpSpPr>
              <p:nvPr/>
            </p:nvGrpSpPr>
            <p:grpSpPr bwMode="auto">
              <a:xfrm>
                <a:off x="2204" y="1823"/>
                <a:ext cx="245" cy="1036"/>
                <a:chOff x="2204" y="1823"/>
                <a:chExt cx="245" cy="1036"/>
              </a:xfrm>
            </p:grpSpPr>
            <p:sp>
              <p:nvSpPr>
                <p:cNvPr id="9430" name="Rectangle 214"/>
                <p:cNvSpPr>
                  <a:spLocks noChangeArrowheads="1"/>
                </p:cNvSpPr>
                <p:nvPr/>
              </p:nvSpPr>
              <p:spPr bwMode="auto">
                <a:xfrm>
                  <a:off x="2215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>
                      <a:solidFill>
                        <a:srgbClr val="000000"/>
                      </a:solidFill>
                      <a:latin typeface="Arial"/>
                      <a:ea typeface="標楷體" pitchFamily="65" charset="-120"/>
                    </a:rPr>
                    <a:t> 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431" name="Rectangle 215"/>
                <p:cNvSpPr>
                  <a:spLocks noChangeArrowheads="1"/>
                </p:cNvSpPr>
                <p:nvPr/>
              </p:nvSpPr>
              <p:spPr bwMode="auto">
                <a:xfrm>
                  <a:off x="2204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32" name="Group 216"/>
              <p:cNvGrpSpPr>
                <a:grpSpLocks/>
              </p:cNvGrpSpPr>
              <p:nvPr/>
            </p:nvGrpSpPr>
            <p:grpSpPr bwMode="auto">
              <a:xfrm>
                <a:off x="2449" y="1823"/>
                <a:ext cx="245" cy="1036"/>
                <a:chOff x="2449" y="1823"/>
                <a:chExt cx="245" cy="1036"/>
              </a:xfrm>
            </p:grpSpPr>
            <p:sp>
              <p:nvSpPr>
                <p:cNvPr id="9433" name="Rectangle 217"/>
                <p:cNvSpPr>
                  <a:spLocks noChangeArrowheads="1"/>
                </p:cNvSpPr>
                <p:nvPr/>
              </p:nvSpPr>
              <p:spPr bwMode="auto">
                <a:xfrm>
                  <a:off x="2460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>
                      <a:solidFill>
                        <a:srgbClr val="000000"/>
                      </a:solidFill>
                      <a:latin typeface="Arial"/>
                      <a:ea typeface="標楷體" pitchFamily="65" charset="-120"/>
                    </a:rPr>
                    <a:t> 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434" name="Rectangle 218"/>
                <p:cNvSpPr>
                  <a:spLocks noChangeArrowheads="1"/>
                </p:cNvSpPr>
                <p:nvPr/>
              </p:nvSpPr>
              <p:spPr bwMode="auto">
                <a:xfrm>
                  <a:off x="2449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35" name="Group 219"/>
              <p:cNvGrpSpPr>
                <a:grpSpLocks/>
              </p:cNvGrpSpPr>
              <p:nvPr/>
            </p:nvGrpSpPr>
            <p:grpSpPr bwMode="auto">
              <a:xfrm>
                <a:off x="2694" y="1823"/>
                <a:ext cx="245" cy="1036"/>
                <a:chOff x="2694" y="1823"/>
                <a:chExt cx="245" cy="1036"/>
              </a:xfrm>
            </p:grpSpPr>
            <p:sp>
              <p:nvSpPr>
                <p:cNvPr id="9436" name="Rectangle 220"/>
                <p:cNvSpPr>
                  <a:spLocks noChangeArrowheads="1"/>
                </p:cNvSpPr>
                <p:nvPr/>
              </p:nvSpPr>
              <p:spPr bwMode="auto">
                <a:xfrm>
                  <a:off x="2705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 sz="20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第</a:t>
                  </a:r>
                  <a:r>
                    <a:rPr lang="en-US" altLang="zh-TW" sz="20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</a:t>
                  </a:r>
                  <a:r>
                    <a:rPr lang="zh-TW" altLang="en-US" sz="20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、</a:t>
                  </a:r>
                  <a:r>
                    <a:rPr lang="en-US" altLang="zh-TW" sz="20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10</a:t>
                  </a:r>
                  <a:r>
                    <a:rPr lang="zh-TW" altLang="en-US" sz="20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組長出霉菌</a:t>
                  </a:r>
                  <a:endParaRPr lang="zh-TW" altLang="en-US" sz="20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437" name="Rectangle 221"/>
                <p:cNvSpPr>
                  <a:spLocks noChangeArrowheads="1"/>
                </p:cNvSpPr>
                <p:nvPr/>
              </p:nvSpPr>
              <p:spPr bwMode="auto">
                <a:xfrm>
                  <a:off x="2694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38" name="Group 222"/>
              <p:cNvGrpSpPr>
                <a:grpSpLocks/>
              </p:cNvGrpSpPr>
              <p:nvPr/>
            </p:nvGrpSpPr>
            <p:grpSpPr bwMode="auto">
              <a:xfrm>
                <a:off x="2939" y="1823"/>
                <a:ext cx="245" cy="1036"/>
                <a:chOff x="2939" y="1823"/>
                <a:chExt cx="245" cy="1036"/>
              </a:xfrm>
            </p:grpSpPr>
            <p:sp>
              <p:nvSpPr>
                <p:cNvPr id="9439" name="Rectangle 223"/>
                <p:cNvSpPr>
                  <a:spLocks noChangeArrowheads="1"/>
                </p:cNvSpPr>
                <p:nvPr/>
              </p:nvSpPr>
              <p:spPr bwMode="auto">
                <a:xfrm>
                  <a:off x="2950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>
                      <a:solidFill>
                        <a:srgbClr val="000000"/>
                      </a:solidFill>
                      <a:latin typeface="Arial"/>
                      <a:ea typeface="標楷體" pitchFamily="65" charset="-120"/>
                    </a:rPr>
                    <a:t> 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440" name="Rectangle 224"/>
                <p:cNvSpPr>
                  <a:spLocks noChangeArrowheads="1"/>
                </p:cNvSpPr>
                <p:nvPr/>
              </p:nvSpPr>
              <p:spPr bwMode="auto">
                <a:xfrm>
                  <a:off x="2939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41" name="Group 225"/>
              <p:cNvGrpSpPr>
                <a:grpSpLocks/>
              </p:cNvGrpSpPr>
              <p:nvPr/>
            </p:nvGrpSpPr>
            <p:grpSpPr bwMode="auto">
              <a:xfrm>
                <a:off x="3184" y="1823"/>
                <a:ext cx="245" cy="1036"/>
                <a:chOff x="3184" y="1823"/>
                <a:chExt cx="245" cy="1036"/>
              </a:xfrm>
            </p:grpSpPr>
            <p:sp>
              <p:nvSpPr>
                <p:cNvPr id="9442" name="Rectangle 226"/>
                <p:cNvSpPr>
                  <a:spLocks noChangeArrowheads="1"/>
                </p:cNvSpPr>
                <p:nvPr/>
              </p:nvSpPr>
              <p:spPr bwMode="auto">
                <a:xfrm>
                  <a:off x="3195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>
                      <a:solidFill>
                        <a:srgbClr val="000000"/>
                      </a:solidFill>
                      <a:latin typeface="Arial"/>
                      <a:ea typeface="標楷體" pitchFamily="65" charset="-120"/>
                    </a:rPr>
                    <a:t> 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443" name="Rectangle 227"/>
                <p:cNvSpPr>
                  <a:spLocks noChangeArrowheads="1"/>
                </p:cNvSpPr>
                <p:nvPr/>
              </p:nvSpPr>
              <p:spPr bwMode="auto">
                <a:xfrm>
                  <a:off x="3184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44" name="Group 228"/>
              <p:cNvGrpSpPr>
                <a:grpSpLocks/>
              </p:cNvGrpSpPr>
              <p:nvPr/>
            </p:nvGrpSpPr>
            <p:grpSpPr bwMode="auto">
              <a:xfrm>
                <a:off x="3429" y="1823"/>
                <a:ext cx="245" cy="1036"/>
                <a:chOff x="3429" y="1823"/>
                <a:chExt cx="245" cy="1036"/>
              </a:xfrm>
            </p:grpSpPr>
            <p:sp>
              <p:nvSpPr>
                <p:cNvPr id="9445" name="Rectangle 229"/>
                <p:cNvSpPr>
                  <a:spLocks noChangeArrowheads="1"/>
                </p:cNvSpPr>
                <p:nvPr/>
              </p:nvSpPr>
              <p:spPr bwMode="auto">
                <a:xfrm>
                  <a:off x="3440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 sz="20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第</a:t>
                  </a:r>
                  <a:r>
                    <a:rPr lang="en-US" altLang="zh-TW" sz="20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6 </a:t>
                  </a:r>
                  <a:r>
                    <a:rPr lang="zh-TW" altLang="en-US" sz="20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組長出霉菌</a:t>
                  </a:r>
                  <a:endParaRPr lang="zh-TW" altLang="en-US" sz="20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446" name="Rectangle 230"/>
                <p:cNvSpPr>
                  <a:spLocks noChangeArrowheads="1"/>
                </p:cNvSpPr>
                <p:nvPr/>
              </p:nvSpPr>
              <p:spPr bwMode="auto">
                <a:xfrm>
                  <a:off x="3429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9447" name="Rectangle 231"/>
            <p:cNvSpPr>
              <a:spLocks noChangeArrowheads="1"/>
            </p:cNvSpPr>
            <p:nvPr/>
          </p:nvSpPr>
          <p:spPr bwMode="auto">
            <a:xfrm>
              <a:off x="-17" y="-17"/>
              <a:ext cx="3708" cy="2893"/>
            </a:xfrm>
            <a:prstGeom prst="rect">
              <a:avLst/>
            </a:prstGeom>
            <a:noFill/>
            <a:ln w="5556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9448" name="Line 232"/>
          <p:cNvSpPr>
            <a:spLocks noChangeShapeType="1"/>
          </p:cNvSpPr>
          <p:nvPr/>
        </p:nvSpPr>
        <p:spPr bwMode="auto">
          <a:xfrm>
            <a:off x="9629775" y="16779875"/>
            <a:ext cx="0" cy="549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449" name="Line 233"/>
          <p:cNvSpPr>
            <a:spLocks noChangeShapeType="1"/>
          </p:cNvSpPr>
          <p:nvPr/>
        </p:nvSpPr>
        <p:spPr bwMode="auto">
          <a:xfrm>
            <a:off x="16259175" y="16764000"/>
            <a:ext cx="0" cy="549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450" name="Rectangle 234"/>
          <p:cNvSpPr>
            <a:spLocks noChangeArrowheads="1"/>
          </p:cNvSpPr>
          <p:nvPr/>
        </p:nvSpPr>
        <p:spPr bwMode="auto">
          <a:xfrm>
            <a:off x="9529763" y="20550188"/>
            <a:ext cx="234029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pic>
        <p:nvPicPr>
          <p:cNvPr id="9451" name="Picture 235" descr="IMG_11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6" b="15488"/>
          <a:stretch>
            <a:fillRect/>
          </a:stretch>
        </p:blipFill>
        <p:spPr bwMode="auto">
          <a:xfrm>
            <a:off x="15794038" y="23245763"/>
            <a:ext cx="5268912" cy="258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52" name="Group 236"/>
          <p:cNvGrpSpPr>
            <a:grpSpLocks/>
          </p:cNvGrpSpPr>
          <p:nvPr/>
        </p:nvGrpSpPr>
        <p:grpSpPr bwMode="auto">
          <a:xfrm>
            <a:off x="2665413" y="38938200"/>
            <a:ext cx="18335625" cy="2971800"/>
            <a:chOff x="-17" y="-17"/>
            <a:chExt cx="3708" cy="2893"/>
          </a:xfrm>
        </p:grpSpPr>
        <p:grpSp>
          <p:nvGrpSpPr>
            <p:cNvPr id="9453" name="Group 237"/>
            <p:cNvGrpSpPr>
              <a:grpSpLocks/>
            </p:cNvGrpSpPr>
            <p:nvPr/>
          </p:nvGrpSpPr>
          <p:grpSpPr bwMode="auto">
            <a:xfrm>
              <a:off x="0" y="0"/>
              <a:ext cx="3674" cy="2859"/>
              <a:chOff x="0" y="0"/>
              <a:chExt cx="3674" cy="2859"/>
            </a:xfrm>
          </p:grpSpPr>
          <p:grpSp>
            <p:nvGrpSpPr>
              <p:cNvPr id="9454" name="Group 238"/>
              <p:cNvGrpSpPr>
                <a:grpSpLocks/>
              </p:cNvGrpSpPr>
              <p:nvPr/>
            </p:nvGrpSpPr>
            <p:grpSpPr bwMode="auto">
              <a:xfrm>
                <a:off x="0" y="0"/>
                <a:ext cx="249" cy="633"/>
                <a:chOff x="0" y="0"/>
                <a:chExt cx="249" cy="633"/>
              </a:xfrm>
            </p:grpSpPr>
            <p:sp>
              <p:nvSpPr>
                <p:cNvPr id="9455" name="Rectangle 239"/>
                <p:cNvSpPr>
                  <a:spLocks noChangeArrowheads="1"/>
                </p:cNvSpPr>
                <p:nvPr/>
              </p:nvSpPr>
              <p:spPr bwMode="auto">
                <a:xfrm>
                  <a:off x="11" y="0"/>
                  <a:ext cx="227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zh-TW" altLang="en-US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日期</a:t>
                  </a:r>
                  <a:endParaRPr lang="zh-TW" altLang="en-US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456" name="Rectangle 24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49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57" name="Group 241"/>
              <p:cNvGrpSpPr>
                <a:grpSpLocks/>
              </p:cNvGrpSpPr>
              <p:nvPr/>
            </p:nvGrpSpPr>
            <p:grpSpPr bwMode="auto">
              <a:xfrm>
                <a:off x="249" y="0"/>
                <a:ext cx="240" cy="633"/>
                <a:chOff x="249" y="0"/>
                <a:chExt cx="240" cy="633"/>
              </a:xfrm>
            </p:grpSpPr>
            <p:sp>
              <p:nvSpPr>
                <p:cNvPr id="9458" name="Rectangle 242"/>
                <p:cNvSpPr>
                  <a:spLocks noChangeArrowheads="1"/>
                </p:cNvSpPr>
                <p:nvPr/>
              </p:nvSpPr>
              <p:spPr bwMode="auto">
                <a:xfrm>
                  <a:off x="260" y="0"/>
                  <a:ext cx="218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2/04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459" name="Rectangle 243"/>
                <p:cNvSpPr>
                  <a:spLocks noChangeArrowheads="1"/>
                </p:cNvSpPr>
                <p:nvPr/>
              </p:nvSpPr>
              <p:spPr bwMode="auto">
                <a:xfrm>
                  <a:off x="249" y="0"/>
                  <a:ext cx="240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60" name="Group 244"/>
              <p:cNvGrpSpPr>
                <a:grpSpLocks/>
              </p:cNvGrpSpPr>
              <p:nvPr/>
            </p:nvGrpSpPr>
            <p:grpSpPr bwMode="auto">
              <a:xfrm>
                <a:off x="489" y="0"/>
                <a:ext cx="245" cy="633"/>
                <a:chOff x="489" y="0"/>
                <a:chExt cx="245" cy="633"/>
              </a:xfrm>
            </p:grpSpPr>
            <p:sp>
              <p:nvSpPr>
                <p:cNvPr id="9461" name="Rectangle 245"/>
                <p:cNvSpPr>
                  <a:spLocks noChangeArrowheads="1"/>
                </p:cNvSpPr>
                <p:nvPr/>
              </p:nvSpPr>
              <p:spPr bwMode="auto">
                <a:xfrm>
                  <a:off x="500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2/05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462" name="Rectangle 246"/>
                <p:cNvSpPr>
                  <a:spLocks noChangeArrowheads="1"/>
                </p:cNvSpPr>
                <p:nvPr/>
              </p:nvSpPr>
              <p:spPr bwMode="auto">
                <a:xfrm>
                  <a:off x="489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63" name="Group 247"/>
              <p:cNvGrpSpPr>
                <a:grpSpLocks/>
              </p:cNvGrpSpPr>
              <p:nvPr/>
            </p:nvGrpSpPr>
            <p:grpSpPr bwMode="auto">
              <a:xfrm>
                <a:off x="734" y="0"/>
                <a:ext cx="245" cy="633"/>
                <a:chOff x="734" y="0"/>
                <a:chExt cx="245" cy="633"/>
              </a:xfrm>
            </p:grpSpPr>
            <p:sp>
              <p:nvSpPr>
                <p:cNvPr id="9464" name="Rectangle 248"/>
                <p:cNvSpPr>
                  <a:spLocks noChangeArrowheads="1"/>
                </p:cNvSpPr>
                <p:nvPr/>
              </p:nvSpPr>
              <p:spPr bwMode="auto">
                <a:xfrm>
                  <a:off x="745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2/06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465" name="Rectangle 249"/>
                <p:cNvSpPr>
                  <a:spLocks noChangeArrowheads="1"/>
                </p:cNvSpPr>
                <p:nvPr/>
              </p:nvSpPr>
              <p:spPr bwMode="auto">
                <a:xfrm>
                  <a:off x="734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66" name="Group 250"/>
              <p:cNvGrpSpPr>
                <a:grpSpLocks/>
              </p:cNvGrpSpPr>
              <p:nvPr/>
            </p:nvGrpSpPr>
            <p:grpSpPr bwMode="auto">
              <a:xfrm>
                <a:off x="979" y="0"/>
                <a:ext cx="245" cy="633"/>
                <a:chOff x="979" y="0"/>
                <a:chExt cx="245" cy="633"/>
              </a:xfrm>
            </p:grpSpPr>
            <p:sp>
              <p:nvSpPr>
                <p:cNvPr id="9467" name="Rectangle 251"/>
                <p:cNvSpPr>
                  <a:spLocks noChangeArrowheads="1"/>
                </p:cNvSpPr>
                <p:nvPr/>
              </p:nvSpPr>
              <p:spPr bwMode="auto">
                <a:xfrm>
                  <a:off x="990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2/07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468" name="Rectangle 252"/>
                <p:cNvSpPr>
                  <a:spLocks noChangeArrowheads="1"/>
                </p:cNvSpPr>
                <p:nvPr/>
              </p:nvSpPr>
              <p:spPr bwMode="auto">
                <a:xfrm>
                  <a:off x="979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69" name="Group 253"/>
              <p:cNvGrpSpPr>
                <a:grpSpLocks/>
              </p:cNvGrpSpPr>
              <p:nvPr/>
            </p:nvGrpSpPr>
            <p:grpSpPr bwMode="auto">
              <a:xfrm>
                <a:off x="1224" y="0"/>
                <a:ext cx="245" cy="633"/>
                <a:chOff x="1224" y="0"/>
                <a:chExt cx="245" cy="633"/>
              </a:xfrm>
            </p:grpSpPr>
            <p:sp>
              <p:nvSpPr>
                <p:cNvPr id="9470" name="Rectangle 254"/>
                <p:cNvSpPr>
                  <a:spLocks noChangeArrowheads="1"/>
                </p:cNvSpPr>
                <p:nvPr/>
              </p:nvSpPr>
              <p:spPr bwMode="auto">
                <a:xfrm>
                  <a:off x="1235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2/08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471" name="Rectangle 255"/>
                <p:cNvSpPr>
                  <a:spLocks noChangeArrowheads="1"/>
                </p:cNvSpPr>
                <p:nvPr/>
              </p:nvSpPr>
              <p:spPr bwMode="auto">
                <a:xfrm>
                  <a:off x="1224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72" name="Group 256"/>
              <p:cNvGrpSpPr>
                <a:grpSpLocks/>
              </p:cNvGrpSpPr>
              <p:nvPr/>
            </p:nvGrpSpPr>
            <p:grpSpPr bwMode="auto">
              <a:xfrm>
                <a:off x="1469" y="0"/>
                <a:ext cx="245" cy="633"/>
                <a:chOff x="1469" y="0"/>
                <a:chExt cx="245" cy="633"/>
              </a:xfrm>
            </p:grpSpPr>
            <p:sp>
              <p:nvSpPr>
                <p:cNvPr id="9473" name="Rectangle 257"/>
                <p:cNvSpPr>
                  <a:spLocks noChangeArrowheads="1"/>
                </p:cNvSpPr>
                <p:nvPr/>
              </p:nvSpPr>
              <p:spPr bwMode="auto">
                <a:xfrm>
                  <a:off x="1480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2/09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474" name="Rectangle 258"/>
                <p:cNvSpPr>
                  <a:spLocks noChangeArrowheads="1"/>
                </p:cNvSpPr>
                <p:nvPr/>
              </p:nvSpPr>
              <p:spPr bwMode="auto">
                <a:xfrm>
                  <a:off x="1469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75" name="Group 259"/>
              <p:cNvGrpSpPr>
                <a:grpSpLocks/>
              </p:cNvGrpSpPr>
              <p:nvPr/>
            </p:nvGrpSpPr>
            <p:grpSpPr bwMode="auto">
              <a:xfrm>
                <a:off x="1714" y="0"/>
                <a:ext cx="245" cy="633"/>
                <a:chOff x="1714" y="0"/>
                <a:chExt cx="245" cy="633"/>
              </a:xfrm>
            </p:grpSpPr>
            <p:sp>
              <p:nvSpPr>
                <p:cNvPr id="9476" name="Rectangle 260"/>
                <p:cNvSpPr>
                  <a:spLocks noChangeArrowheads="1"/>
                </p:cNvSpPr>
                <p:nvPr/>
              </p:nvSpPr>
              <p:spPr bwMode="auto">
                <a:xfrm>
                  <a:off x="1725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2/10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477" name="Rectangle 261"/>
                <p:cNvSpPr>
                  <a:spLocks noChangeArrowheads="1"/>
                </p:cNvSpPr>
                <p:nvPr/>
              </p:nvSpPr>
              <p:spPr bwMode="auto">
                <a:xfrm>
                  <a:off x="1714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78" name="Group 262"/>
              <p:cNvGrpSpPr>
                <a:grpSpLocks/>
              </p:cNvGrpSpPr>
              <p:nvPr/>
            </p:nvGrpSpPr>
            <p:grpSpPr bwMode="auto">
              <a:xfrm>
                <a:off x="1959" y="0"/>
                <a:ext cx="245" cy="633"/>
                <a:chOff x="1959" y="0"/>
                <a:chExt cx="245" cy="633"/>
              </a:xfrm>
            </p:grpSpPr>
            <p:sp>
              <p:nvSpPr>
                <p:cNvPr id="9479" name="Rectangle 263"/>
                <p:cNvSpPr>
                  <a:spLocks noChangeArrowheads="1"/>
                </p:cNvSpPr>
                <p:nvPr/>
              </p:nvSpPr>
              <p:spPr bwMode="auto">
                <a:xfrm>
                  <a:off x="1970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2/11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480" name="Rectangle 264"/>
                <p:cNvSpPr>
                  <a:spLocks noChangeArrowheads="1"/>
                </p:cNvSpPr>
                <p:nvPr/>
              </p:nvSpPr>
              <p:spPr bwMode="auto">
                <a:xfrm>
                  <a:off x="1959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81" name="Group 265"/>
              <p:cNvGrpSpPr>
                <a:grpSpLocks/>
              </p:cNvGrpSpPr>
              <p:nvPr/>
            </p:nvGrpSpPr>
            <p:grpSpPr bwMode="auto">
              <a:xfrm>
                <a:off x="2204" y="0"/>
                <a:ext cx="245" cy="633"/>
                <a:chOff x="2204" y="0"/>
                <a:chExt cx="245" cy="633"/>
              </a:xfrm>
            </p:grpSpPr>
            <p:sp>
              <p:nvSpPr>
                <p:cNvPr id="9482" name="Rectangle 266"/>
                <p:cNvSpPr>
                  <a:spLocks noChangeArrowheads="1"/>
                </p:cNvSpPr>
                <p:nvPr/>
              </p:nvSpPr>
              <p:spPr bwMode="auto">
                <a:xfrm>
                  <a:off x="2215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2/12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483" name="Rectangle 267"/>
                <p:cNvSpPr>
                  <a:spLocks noChangeArrowheads="1"/>
                </p:cNvSpPr>
                <p:nvPr/>
              </p:nvSpPr>
              <p:spPr bwMode="auto">
                <a:xfrm>
                  <a:off x="2204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84" name="Group 268"/>
              <p:cNvGrpSpPr>
                <a:grpSpLocks/>
              </p:cNvGrpSpPr>
              <p:nvPr/>
            </p:nvGrpSpPr>
            <p:grpSpPr bwMode="auto">
              <a:xfrm>
                <a:off x="2449" y="0"/>
                <a:ext cx="245" cy="633"/>
                <a:chOff x="2449" y="0"/>
                <a:chExt cx="245" cy="633"/>
              </a:xfrm>
            </p:grpSpPr>
            <p:sp>
              <p:nvSpPr>
                <p:cNvPr id="9485" name="Rectangle 269"/>
                <p:cNvSpPr>
                  <a:spLocks noChangeArrowheads="1"/>
                </p:cNvSpPr>
                <p:nvPr/>
              </p:nvSpPr>
              <p:spPr bwMode="auto">
                <a:xfrm>
                  <a:off x="2460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2/13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486" name="Rectangle 270"/>
                <p:cNvSpPr>
                  <a:spLocks noChangeArrowheads="1"/>
                </p:cNvSpPr>
                <p:nvPr/>
              </p:nvSpPr>
              <p:spPr bwMode="auto">
                <a:xfrm>
                  <a:off x="2449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87" name="Group 271"/>
              <p:cNvGrpSpPr>
                <a:grpSpLocks/>
              </p:cNvGrpSpPr>
              <p:nvPr/>
            </p:nvGrpSpPr>
            <p:grpSpPr bwMode="auto">
              <a:xfrm>
                <a:off x="2694" y="0"/>
                <a:ext cx="245" cy="633"/>
                <a:chOff x="2694" y="0"/>
                <a:chExt cx="245" cy="633"/>
              </a:xfrm>
            </p:grpSpPr>
            <p:sp>
              <p:nvSpPr>
                <p:cNvPr id="9488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05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2/14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489" name="Rectangle 273"/>
                <p:cNvSpPr>
                  <a:spLocks noChangeArrowheads="1"/>
                </p:cNvSpPr>
                <p:nvPr/>
              </p:nvSpPr>
              <p:spPr bwMode="auto">
                <a:xfrm>
                  <a:off x="2694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90" name="Group 274"/>
              <p:cNvGrpSpPr>
                <a:grpSpLocks/>
              </p:cNvGrpSpPr>
              <p:nvPr/>
            </p:nvGrpSpPr>
            <p:grpSpPr bwMode="auto">
              <a:xfrm>
                <a:off x="2939" y="0"/>
                <a:ext cx="245" cy="633"/>
                <a:chOff x="2939" y="0"/>
                <a:chExt cx="245" cy="633"/>
              </a:xfrm>
            </p:grpSpPr>
            <p:sp>
              <p:nvSpPr>
                <p:cNvPr id="9491" name="Rectangle 275"/>
                <p:cNvSpPr>
                  <a:spLocks noChangeArrowheads="1"/>
                </p:cNvSpPr>
                <p:nvPr/>
              </p:nvSpPr>
              <p:spPr bwMode="auto">
                <a:xfrm>
                  <a:off x="2950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2/15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492" name="Rectangle 276"/>
                <p:cNvSpPr>
                  <a:spLocks noChangeArrowheads="1"/>
                </p:cNvSpPr>
                <p:nvPr/>
              </p:nvSpPr>
              <p:spPr bwMode="auto">
                <a:xfrm>
                  <a:off x="2939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93" name="Group 277"/>
              <p:cNvGrpSpPr>
                <a:grpSpLocks/>
              </p:cNvGrpSpPr>
              <p:nvPr/>
            </p:nvGrpSpPr>
            <p:grpSpPr bwMode="auto">
              <a:xfrm>
                <a:off x="3184" y="0"/>
                <a:ext cx="245" cy="633"/>
                <a:chOff x="3184" y="0"/>
                <a:chExt cx="245" cy="633"/>
              </a:xfrm>
            </p:grpSpPr>
            <p:sp>
              <p:nvSpPr>
                <p:cNvPr id="9494" name="Rectangle 278"/>
                <p:cNvSpPr>
                  <a:spLocks noChangeArrowheads="1"/>
                </p:cNvSpPr>
                <p:nvPr/>
              </p:nvSpPr>
              <p:spPr bwMode="auto">
                <a:xfrm>
                  <a:off x="3195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2/16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495" name="Rectangle 279"/>
                <p:cNvSpPr>
                  <a:spLocks noChangeArrowheads="1"/>
                </p:cNvSpPr>
                <p:nvPr/>
              </p:nvSpPr>
              <p:spPr bwMode="auto">
                <a:xfrm>
                  <a:off x="3184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96" name="Group 280"/>
              <p:cNvGrpSpPr>
                <a:grpSpLocks/>
              </p:cNvGrpSpPr>
              <p:nvPr/>
            </p:nvGrpSpPr>
            <p:grpSpPr bwMode="auto">
              <a:xfrm>
                <a:off x="3429" y="0"/>
                <a:ext cx="245" cy="633"/>
                <a:chOff x="3429" y="0"/>
                <a:chExt cx="245" cy="633"/>
              </a:xfrm>
            </p:grpSpPr>
            <p:sp>
              <p:nvSpPr>
                <p:cNvPr id="9497" name="Rectangle 281"/>
                <p:cNvSpPr>
                  <a:spLocks noChangeArrowheads="1"/>
                </p:cNvSpPr>
                <p:nvPr/>
              </p:nvSpPr>
              <p:spPr bwMode="auto">
                <a:xfrm>
                  <a:off x="3440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2/17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498" name="Rectangle 282"/>
                <p:cNvSpPr>
                  <a:spLocks noChangeArrowheads="1"/>
                </p:cNvSpPr>
                <p:nvPr/>
              </p:nvSpPr>
              <p:spPr bwMode="auto">
                <a:xfrm>
                  <a:off x="3429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99" name="Group 283"/>
              <p:cNvGrpSpPr>
                <a:grpSpLocks/>
              </p:cNvGrpSpPr>
              <p:nvPr/>
            </p:nvGrpSpPr>
            <p:grpSpPr bwMode="auto">
              <a:xfrm>
                <a:off x="0" y="633"/>
                <a:ext cx="249" cy="499"/>
                <a:chOff x="0" y="633"/>
                <a:chExt cx="249" cy="499"/>
              </a:xfrm>
            </p:grpSpPr>
            <p:sp>
              <p:nvSpPr>
                <p:cNvPr id="9500" name="Rectangle 284"/>
                <p:cNvSpPr>
                  <a:spLocks noChangeArrowheads="1"/>
                </p:cNvSpPr>
                <p:nvPr/>
              </p:nvSpPr>
              <p:spPr bwMode="auto">
                <a:xfrm>
                  <a:off x="11" y="633"/>
                  <a:ext cx="227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>
                    <a:lnSpc>
                      <a:spcPct val="80000"/>
                    </a:lnSpc>
                  </a:pPr>
                  <a:r>
                    <a:rPr lang="zh-TW" altLang="en-US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攝氏</a:t>
                  </a:r>
                </a:p>
                <a:p>
                  <a:pPr algn="just">
                    <a:lnSpc>
                      <a:spcPct val="80000"/>
                    </a:lnSpc>
                  </a:pPr>
                  <a:r>
                    <a:rPr lang="zh-TW" altLang="en-US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溫度</a:t>
                  </a:r>
                  <a:endParaRPr lang="zh-TW" altLang="en-US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501" name="Rectangle 285"/>
                <p:cNvSpPr>
                  <a:spLocks noChangeArrowheads="1"/>
                </p:cNvSpPr>
                <p:nvPr/>
              </p:nvSpPr>
              <p:spPr bwMode="auto">
                <a:xfrm>
                  <a:off x="0" y="633"/>
                  <a:ext cx="249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02" name="Group 286"/>
              <p:cNvGrpSpPr>
                <a:grpSpLocks/>
              </p:cNvGrpSpPr>
              <p:nvPr/>
            </p:nvGrpSpPr>
            <p:grpSpPr bwMode="auto">
              <a:xfrm>
                <a:off x="249" y="633"/>
                <a:ext cx="240" cy="499"/>
                <a:chOff x="249" y="633"/>
                <a:chExt cx="240" cy="499"/>
              </a:xfrm>
            </p:grpSpPr>
            <p:sp>
              <p:nvSpPr>
                <p:cNvPr id="9503" name="Rectangle 287"/>
                <p:cNvSpPr>
                  <a:spLocks noChangeArrowheads="1"/>
                </p:cNvSpPr>
                <p:nvPr/>
              </p:nvSpPr>
              <p:spPr bwMode="auto">
                <a:xfrm>
                  <a:off x="260" y="633"/>
                  <a:ext cx="218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27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504" name="Rectangle 288"/>
                <p:cNvSpPr>
                  <a:spLocks noChangeArrowheads="1"/>
                </p:cNvSpPr>
                <p:nvPr/>
              </p:nvSpPr>
              <p:spPr bwMode="auto">
                <a:xfrm>
                  <a:off x="249" y="633"/>
                  <a:ext cx="240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05" name="Group 289"/>
              <p:cNvGrpSpPr>
                <a:grpSpLocks/>
              </p:cNvGrpSpPr>
              <p:nvPr/>
            </p:nvGrpSpPr>
            <p:grpSpPr bwMode="auto">
              <a:xfrm>
                <a:off x="489" y="633"/>
                <a:ext cx="245" cy="499"/>
                <a:chOff x="489" y="633"/>
                <a:chExt cx="245" cy="499"/>
              </a:xfrm>
            </p:grpSpPr>
            <p:sp>
              <p:nvSpPr>
                <p:cNvPr id="9506" name="Rectangle 290"/>
                <p:cNvSpPr>
                  <a:spLocks noChangeArrowheads="1"/>
                </p:cNvSpPr>
                <p:nvPr/>
              </p:nvSpPr>
              <p:spPr bwMode="auto">
                <a:xfrm>
                  <a:off x="500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28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507" name="Rectangle 291"/>
                <p:cNvSpPr>
                  <a:spLocks noChangeArrowheads="1"/>
                </p:cNvSpPr>
                <p:nvPr/>
              </p:nvSpPr>
              <p:spPr bwMode="auto">
                <a:xfrm>
                  <a:off x="489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08" name="Group 292"/>
              <p:cNvGrpSpPr>
                <a:grpSpLocks/>
              </p:cNvGrpSpPr>
              <p:nvPr/>
            </p:nvGrpSpPr>
            <p:grpSpPr bwMode="auto">
              <a:xfrm>
                <a:off x="734" y="633"/>
                <a:ext cx="245" cy="499"/>
                <a:chOff x="734" y="633"/>
                <a:chExt cx="245" cy="499"/>
              </a:xfrm>
            </p:grpSpPr>
            <p:sp>
              <p:nvSpPr>
                <p:cNvPr id="9509" name="Rectangle 293"/>
                <p:cNvSpPr>
                  <a:spLocks noChangeArrowheads="1"/>
                </p:cNvSpPr>
                <p:nvPr/>
              </p:nvSpPr>
              <p:spPr bwMode="auto">
                <a:xfrm>
                  <a:off x="745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29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510" name="Rectangle 294"/>
                <p:cNvSpPr>
                  <a:spLocks noChangeArrowheads="1"/>
                </p:cNvSpPr>
                <p:nvPr/>
              </p:nvSpPr>
              <p:spPr bwMode="auto">
                <a:xfrm>
                  <a:off x="734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11" name="Group 295"/>
              <p:cNvGrpSpPr>
                <a:grpSpLocks/>
              </p:cNvGrpSpPr>
              <p:nvPr/>
            </p:nvGrpSpPr>
            <p:grpSpPr bwMode="auto">
              <a:xfrm>
                <a:off x="979" y="633"/>
                <a:ext cx="245" cy="499"/>
                <a:chOff x="979" y="633"/>
                <a:chExt cx="245" cy="499"/>
              </a:xfrm>
            </p:grpSpPr>
            <p:sp>
              <p:nvSpPr>
                <p:cNvPr id="9512" name="Rectangle 296"/>
                <p:cNvSpPr>
                  <a:spLocks noChangeArrowheads="1"/>
                </p:cNvSpPr>
                <p:nvPr/>
              </p:nvSpPr>
              <p:spPr bwMode="auto">
                <a:xfrm>
                  <a:off x="990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28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513" name="Rectangle 297"/>
                <p:cNvSpPr>
                  <a:spLocks noChangeArrowheads="1"/>
                </p:cNvSpPr>
                <p:nvPr/>
              </p:nvSpPr>
              <p:spPr bwMode="auto">
                <a:xfrm>
                  <a:off x="979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14" name="Group 298"/>
              <p:cNvGrpSpPr>
                <a:grpSpLocks/>
              </p:cNvGrpSpPr>
              <p:nvPr/>
            </p:nvGrpSpPr>
            <p:grpSpPr bwMode="auto">
              <a:xfrm>
                <a:off x="1224" y="633"/>
                <a:ext cx="245" cy="499"/>
                <a:chOff x="1224" y="633"/>
                <a:chExt cx="245" cy="499"/>
              </a:xfrm>
            </p:grpSpPr>
            <p:sp>
              <p:nvSpPr>
                <p:cNvPr id="9515" name="Rectangle 299"/>
                <p:cNvSpPr>
                  <a:spLocks noChangeArrowheads="1"/>
                </p:cNvSpPr>
                <p:nvPr/>
              </p:nvSpPr>
              <p:spPr bwMode="auto">
                <a:xfrm>
                  <a:off x="1235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27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516" name="Rectangle 300"/>
                <p:cNvSpPr>
                  <a:spLocks noChangeArrowheads="1"/>
                </p:cNvSpPr>
                <p:nvPr/>
              </p:nvSpPr>
              <p:spPr bwMode="auto">
                <a:xfrm>
                  <a:off x="1224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17" name="Group 301"/>
              <p:cNvGrpSpPr>
                <a:grpSpLocks/>
              </p:cNvGrpSpPr>
              <p:nvPr/>
            </p:nvGrpSpPr>
            <p:grpSpPr bwMode="auto">
              <a:xfrm>
                <a:off x="1469" y="633"/>
                <a:ext cx="245" cy="499"/>
                <a:chOff x="1469" y="633"/>
                <a:chExt cx="245" cy="499"/>
              </a:xfrm>
            </p:grpSpPr>
            <p:sp>
              <p:nvSpPr>
                <p:cNvPr id="9518" name="Rectangle 302"/>
                <p:cNvSpPr>
                  <a:spLocks noChangeArrowheads="1"/>
                </p:cNvSpPr>
                <p:nvPr/>
              </p:nvSpPr>
              <p:spPr bwMode="auto">
                <a:xfrm>
                  <a:off x="1480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27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519" name="Rectangle 303"/>
                <p:cNvSpPr>
                  <a:spLocks noChangeArrowheads="1"/>
                </p:cNvSpPr>
                <p:nvPr/>
              </p:nvSpPr>
              <p:spPr bwMode="auto">
                <a:xfrm>
                  <a:off x="1469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20" name="Group 304"/>
              <p:cNvGrpSpPr>
                <a:grpSpLocks/>
              </p:cNvGrpSpPr>
              <p:nvPr/>
            </p:nvGrpSpPr>
            <p:grpSpPr bwMode="auto">
              <a:xfrm>
                <a:off x="1714" y="633"/>
                <a:ext cx="245" cy="499"/>
                <a:chOff x="1714" y="633"/>
                <a:chExt cx="245" cy="499"/>
              </a:xfrm>
            </p:grpSpPr>
            <p:sp>
              <p:nvSpPr>
                <p:cNvPr id="9521" name="Rectangle 305"/>
                <p:cNvSpPr>
                  <a:spLocks noChangeArrowheads="1"/>
                </p:cNvSpPr>
                <p:nvPr/>
              </p:nvSpPr>
              <p:spPr bwMode="auto">
                <a:xfrm>
                  <a:off x="1725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28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522" name="Rectangle 306"/>
                <p:cNvSpPr>
                  <a:spLocks noChangeArrowheads="1"/>
                </p:cNvSpPr>
                <p:nvPr/>
              </p:nvSpPr>
              <p:spPr bwMode="auto">
                <a:xfrm>
                  <a:off x="1714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23" name="Group 307"/>
              <p:cNvGrpSpPr>
                <a:grpSpLocks/>
              </p:cNvGrpSpPr>
              <p:nvPr/>
            </p:nvGrpSpPr>
            <p:grpSpPr bwMode="auto">
              <a:xfrm>
                <a:off x="1959" y="633"/>
                <a:ext cx="245" cy="499"/>
                <a:chOff x="1959" y="633"/>
                <a:chExt cx="245" cy="499"/>
              </a:xfrm>
            </p:grpSpPr>
            <p:sp>
              <p:nvSpPr>
                <p:cNvPr id="9524" name="Rectangle 308"/>
                <p:cNvSpPr>
                  <a:spLocks noChangeArrowheads="1"/>
                </p:cNvSpPr>
                <p:nvPr/>
              </p:nvSpPr>
              <p:spPr bwMode="auto">
                <a:xfrm>
                  <a:off x="1970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28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525" name="Rectangle 309"/>
                <p:cNvSpPr>
                  <a:spLocks noChangeArrowheads="1"/>
                </p:cNvSpPr>
                <p:nvPr/>
              </p:nvSpPr>
              <p:spPr bwMode="auto">
                <a:xfrm>
                  <a:off x="1959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26" name="Group 310"/>
              <p:cNvGrpSpPr>
                <a:grpSpLocks/>
              </p:cNvGrpSpPr>
              <p:nvPr/>
            </p:nvGrpSpPr>
            <p:grpSpPr bwMode="auto">
              <a:xfrm>
                <a:off x="2204" y="633"/>
                <a:ext cx="245" cy="499"/>
                <a:chOff x="2204" y="633"/>
                <a:chExt cx="245" cy="499"/>
              </a:xfrm>
            </p:grpSpPr>
            <p:sp>
              <p:nvSpPr>
                <p:cNvPr id="9527" name="Rectangle 311"/>
                <p:cNvSpPr>
                  <a:spLocks noChangeArrowheads="1"/>
                </p:cNvSpPr>
                <p:nvPr/>
              </p:nvSpPr>
              <p:spPr bwMode="auto">
                <a:xfrm>
                  <a:off x="2215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28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528" name="Rectangle 312"/>
                <p:cNvSpPr>
                  <a:spLocks noChangeArrowheads="1"/>
                </p:cNvSpPr>
                <p:nvPr/>
              </p:nvSpPr>
              <p:spPr bwMode="auto">
                <a:xfrm>
                  <a:off x="2204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29" name="Group 313"/>
              <p:cNvGrpSpPr>
                <a:grpSpLocks/>
              </p:cNvGrpSpPr>
              <p:nvPr/>
            </p:nvGrpSpPr>
            <p:grpSpPr bwMode="auto">
              <a:xfrm>
                <a:off x="2449" y="633"/>
                <a:ext cx="245" cy="499"/>
                <a:chOff x="2449" y="633"/>
                <a:chExt cx="245" cy="499"/>
              </a:xfrm>
            </p:grpSpPr>
            <p:sp>
              <p:nvSpPr>
                <p:cNvPr id="9530" name="Rectangle 314"/>
                <p:cNvSpPr>
                  <a:spLocks noChangeArrowheads="1"/>
                </p:cNvSpPr>
                <p:nvPr/>
              </p:nvSpPr>
              <p:spPr bwMode="auto">
                <a:xfrm>
                  <a:off x="2460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29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531" name="Rectangle 315"/>
                <p:cNvSpPr>
                  <a:spLocks noChangeArrowheads="1"/>
                </p:cNvSpPr>
                <p:nvPr/>
              </p:nvSpPr>
              <p:spPr bwMode="auto">
                <a:xfrm>
                  <a:off x="2449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32" name="Group 316"/>
              <p:cNvGrpSpPr>
                <a:grpSpLocks/>
              </p:cNvGrpSpPr>
              <p:nvPr/>
            </p:nvGrpSpPr>
            <p:grpSpPr bwMode="auto">
              <a:xfrm>
                <a:off x="2694" y="633"/>
                <a:ext cx="245" cy="499"/>
                <a:chOff x="2694" y="633"/>
                <a:chExt cx="245" cy="499"/>
              </a:xfrm>
            </p:grpSpPr>
            <p:sp>
              <p:nvSpPr>
                <p:cNvPr id="9533" name="Rectangle 317"/>
                <p:cNvSpPr>
                  <a:spLocks noChangeArrowheads="1"/>
                </p:cNvSpPr>
                <p:nvPr/>
              </p:nvSpPr>
              <p:spPr bwMode="auto">
                <a:xfrm>
                  <a:off x="2705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30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534" name="Rectangle 318"/>
                <p:cNvSpPr>
                  <a:spLocks noChangeArrowheads="1"/>
                </p:cNvSpPr>
                <p:nvPr/>
              </p:nvSpPr>
              <p:spPr bwMode="auto">
                <a:xfrm>
                  <a:off x="2694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35" name="Group 319"/>
              <p:cNvGrpSpPr>
                <a:grpSpLocks/>
              </p:cNvGrpSpPr>
              <p:nvPr/>
            </p:nvGrpSpPr>
            <p:grpSpPr bwMode="auto">
              <a:xfrm>
                <a:off x="2939" y="633"/>
                <a:ext cx="245" cy="499"/>
                <a:chOff x="2939" y="633"/>
                <a:chExt cx="245" cy="499"/>
              </a:xfrm>
            </p:grpSpPr>
            <p:sp>
              <p:nvSpPr>
                <p:cNvPr id="9536" name="Rectangle 320"/>
                <p:cNvSpPr>
                  <a:spLocks noChangeArrowheads="1"/>
                </p:cNvSpPr>
                <p:nvPr/>
              </p:nvSpPr>
              <p:spPr bwMode="auto">
                <a:xfrm>
                  <a:off x="2950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29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537" name="Rectangle 321"/>
                <p:cNvSpPr>
                  <a:spLocks noChangeArrowheads="1"/>
                </p:cNvSpPr>
                <p:nvPr/>
              </p:nvSpPr>
              <p:spPr bwMode="auto">
                <a:xfrm>
                  <a:off x="2939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38" name="Group 322"/>
              <p:cNvGrpSpPr>
                <a:grpSpLocks/>
              </p:cNvGrpSpPr>
              <p:nvPr/>
            </p:nvGrpSpPr>
            <p:grpSpPr bwMode="auto">
              <a:xfrm>
                <a:off x="3184" y="633"/>
                <a:ext cx="245" cy="499"/>
                <a:chOff x="3184" y="633"/>
                <a:chExt cx="245" cy="499"/>
              </a:xfrm>
            </p:grpSpPr>
            <p:sp>
              <p:nvSpPr>
                <p:cNvPr id="9539" name="Rectangle 323"/>
                <p:cNvSpPr>
                  <a:spLocks noChangeArrowheads="1"/>
                </p:cNvSpPr>
                <p:nvPr/>
              </p:nvSpPr>
              <p:spPr bwMode="auto">
                <a:xfrm>
                  <a:off x="3195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30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540" name="Rectangle 324"/>
                <p:cNvSpPr>
                  <a:spLocks noChangeArrowheads="1"/>
                </p:cNvSpPr>
                <p:nvPr/>
              </p:nvSpPr>
              <p:spPr bwMode="auto">
                <a:xfrm>
                  <a:off x="3184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41" name="Group 325"/>
              <p:cNvGrpSpPr>
                <a:grpSpLocks/>
              </p:cNvGrpSpPr>
              <p:nvPr/>
            </p:nvGrpSpPr>
            <p:grpSpPr bwMode="auto">
              <a:xfrm>
                <a:off x="3429" y="633"/>
                <a:ext cx="245" cy="499"/>
                <a:chOff x="3429" y="633"/>
                <a:chExt cx="245" cy="499"/>
              </a:xfrm>
            </p:grpSpPr>
            <p:sp>
              <p:nvSpPr>
                <p:cNvPr id="9542" name="Rectangle 326"/>
                <p:cNvSpPr>
                  <a:spLocks noChangeArrowheads="1"/>
                </p:cNvSpPr>
                <p:nvPr/>
              </p:nvSpPr>
              <p:spPr bwMode="auto">
                <a:xfrm>
                  <a:off x="3440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28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543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29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44" name="Group 328"/>
              <p:cNvGrpSpPr>
                <a:grpSpLocks/>
              </p:cNvGrpSpPr>
              <p:nvPr/>
            </p:nvGrpSpPr>
            <p:grpSpPr bwMode="auto">
              <a:xfrm>
                <a:off x="0" y="1132"/>
                <a:ext cx="249" cy="691"/>
                <a:chOff x="0" y="1132"/>
                <a:chExt cx="249" cy="691"/>
              </a:xfrm>
            </p:grpSpPr>
            <p:sp>
              <p:nvSpPr>
                <p:cNvPr id="9545" name="Rectangle 329"/>
                <p:cNvSpPr>
                  <a:spLocks noChangeArrowheads="1"/>
                </p:cNvSpPr>
                <p:nvPr/>
              </p:nvSpPr>
              <p:spPr bwMode="auto">
                <a:xfrm>
                  <a:off x="11" y="1132"/>
                  <a:ext cx="227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zh-TW" altLang="en-US" sz="20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相對</a:t>
                  </a:r>
                  <a:endParaRPr lang="zh-TW" altLang="en-US" sz="20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r>
                    <a:rPr lang="zh-TW" altLang="en-US" sz="20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濕度</a:t>
                  </a:r>
                  <a:endParaRPr lang="zh-TW" altLang="en-US" sz="20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546" name="Rectangle 330"/>
                <p:cNvSpPr>
                  <a:spLocks noChangeArrowheads="1"/>
                </p:cNvSpPr>
                <p:nvPr/>
              </p:nvSpPr>
              <p:spPr bwMode="auto">
                <a:xfrm>
                  <a:off x="0" y="1132"/>
                  <a:ext cx="249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47" name="Group 331"/>
              <p:cNvGrpSpPr>
                <a:grpSpLocks/>
              </p:cNvGrpSpPr>
              <p:nvPr/>
            </p:nvGrpSpPr>
            <p:grpSpPr bwMode="auto">
              <a:xfrm>
                <a:off x="249" y="1132"/>
                <a:ext cx="240" cy="691"/>
                <a:chOff x="249" y="1132"/>
                <a:chExt cx="240" cy="691"/>
              </a:xfrm>
            </p:grpSpPr>
            <p:sp>
              <p:nvSpPr>
                <p:cNvPr id="9548" name="Rectangle 332"/>
                <p:cNvSpPr>
                  <a:spLocks noChangeArrowheads="1"/>
                </p:cNvSpPr>
                <p:nvPr/>
              </p:nvSpPr>
              <p:spPr bwMode="auto">
                <a:xfrm>
                  <a:off x="260" y="1132"/>
                  <a:ext cx="218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80 %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549" name="Rectangle 333"/>
                <p:cNvSpPr>
                  <a:spLocks noChangeArrowheads="1"/>
                </p:cNvSpPr>
                <p:nvPr/>
              </p:nvSpPr>
              <p:spPr bwMode="auto">
                <a:xfrm>
                  <a:off x="249" y="1132"/>
                  <a:ext cx="240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50" name="Group 334"/>
              <p:cNvGrpSpPr>
                <a:grpSpLocks/>
              </p:cNvGrpSpPr>
              <p:nvPr/>
            </p:nvGrpSpPr>
            <p:grpSpPr bwMode="auto">
              <a:xfrm>
                <a:off x="489" y="1132"/>
                <a:ext cx="245" cy="691"/>
                <a:chOff x="489" y="1132"/>
                <a:chExt cx="245" cy="691"/>
              </a:xfrm>
            </p:grpSpPr>
            <p:sp>
              <p:nvSpPr>
                <p:cNvPr id="9551" name="Rectangle 335"/>
                <p:cNvSpPr>
                  <a:spLocks noChangeArrowheads="1"/>
                </p:cNvSpPr>
                <p:nvPr/>
              </p:nvSpPr>
              <p:spPr bwMode="auto">
                <a:xfrm>
                  <a:off x="500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79 %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552" name="Rectangle 336"/>
                <p:cNvSpPr>
                  <a:spLocks noChangeArrowheads="1"/>
                </p:cNvSpPr>
                <p:nvPr/>
              </p:nvSpPr>
              <p:spPr bwMode="auto">
                <a:xfrm>
                  <a:off x="489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53" name="Group 337"/>
              <p:cNvGrpSpPr>
                <a:grpSpLocks/>
              </p:cNvGrpSpPr>
              <p:nvPr/>
            </p:nvGrpSpPr>
            <p:grpSpPr bwMode="auto">
              <a:xfrm>
                <a:off x="734" y="1132"/>
                <a:ext cx="245" cy="691"/>
                <a:chOff x="734" y="1132"/>
                <a:chExt cx="245" cy="691"/>
              </a:xfrm>
            </p:grpSpPr>
            <p:sp>
              <p:nvSpPr>
                <p:cNvPr id="9554" name="Rectangle 338"/>
                <p:cNvSpPr>
                  <a:spLocks noChangeArrowheads="1"/>
                </p:cNvSpPr>
                <p:nvPr/>
              </p:nvSpPr>
              <p:spPr bwMode="auto">
                <a:xfrm>
                  <a:off x="745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80 %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555" name="Rectangle 339"/>
                <p:cNvSpPr>
                  <a:spLocks noChangeArrowheads="1"/>
                </p:cNvSpPr>
                <p:nvPr/>
              </p:nvSpPr>
              <p:spPr bwMode="auto">
                <a:xfrm>
                  <a:off x="734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56" name="Group 340"/>
              <p:cNvGrpSpPr>
                <a:grpSpLocks/>
              </p:cNvGrpSpPr>
              <p:nvPr/>
            </p:nvGrpSpPr>
            <p:grpSpPr bwMode="auto">
              <a:xfrm>
                <a:off x="979" y="1132"/>
                <a:ext cx="245" cy="691"/>
                <a:chOff x="979" y="1132"/>
                <a:chExt cx="245" cy="691"/>
              </a:xfrm>
            </p:grpSpPr>
            <p:sp>
              <p:nvSpPr>
                <p:cNvPr id="9557" name="Rectangle 341"/>
                <p:cNvSpPr>
                  <a:spLocks noChangeArrowheads="1"/>
                </p:cNvSpPr>
                <p:nvPr/>
              </p:nvSpPr>
              <p:spPr bwMode="auto">
                <a:xfrm>
                  <a:off x="990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81%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558" name="Rectangle 342"/>
                <p:cNvSpPr>
                  <a:spLocks noChangeArrowheads="1"/>
                </p:cNvSpPr>
                <p:nvPr/>
              </p:nvSpPr>
              <p:spPr bwMode="auto">
                <a:xfrm>
                  <a:off x="979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59" name="Group 343"/>
              <p:cNvGrpSpPr>
                <a:grpSpLocks/>
              </p:cNvGrpSpPr>
              <p:nvPr/>
            </p:nvGrpSpPr>
            <p:grpSpPr bwMode="auto">
              <a:xfrm>
                <a:off x="1224" y="1132"/>
                <a:ext cx="245" cy="691"/>
                <a:chOff x="1224" y="1132"/>
                <a:chExt cx="245" cy="691"/>
              </a:xfrm>
            </p:grpSpPr>
            <p:sp>
              <p:nvSpPr>
                <p:cNvPr id="9560" name="Rectangle 344"/>
                <p:cNvSpPr>
                  <a:spLocks noChangeArrowheads="1"/>
                </p:cNvSpPr>
                <p:nvPr/>
              </p:nvSpPr>
              <p:spPr bwMode="auto">
                <a:xfrm>
                  <a:off x="1235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80 %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561" name="Rectangle 345"/>
                <p:cNvSpPr>
                  <a:spLocks noChangeArrowheads="1"/>
                </p:cNvSpPr>
                <p:nvPr/>
              </p:nvSpPr>
              <p:spPr bwMode="auto">
                <a:xfrm>
                  <a:off x="1224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62" name="Group 346"/>
              <p:cNvGrpSpPr>
                <a:grpSpLocks/>
              </p:cNvGrpSpPr>
              <p:nvPr/>
            </p:nvGrpSpPr>
            <p:grpSpPr bwMode="auto">
              <a:xfrm>
                <a:off x="1469" y="1132"/>
                <a:ext cx="245" cy="691"/>
                <a:chOff x="1469" y="1132"/>
                <a:chExt cx="245" cy="691"/>
              </a:xfrm>
            </p:grpSpPr>
            <p:sp>
              <p:nvSpPr>
                <p:cNvPr id="9563" name="Rectangle 347"/>
                <p:cNvSpPr>
                  <a:spLocks noChangeArrowheads="1"/>
                </p:cNvSpPr>
                <p:nvPr/>
              </p:nvSpPr>
              <p:spPr bwMode="auto">
                <a:xfrm>
                  <a:off x="1480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79 %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564" name="Rectangle 348"/>
                <p:cNvSpPr>
                  <a:spLocks noChangeArrowheads="1"/>
                </p:cNvSpPr>
                <p:nvPr/>
              </p:nvSpPr>
              <p:spPr bwMode="auto">
                <a:xfrm>
                  <a:off x="1469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65" name="Group 349"/>
              <p:cNvGrpSpPr>
                <a:grpSpLocks/>
              </p:cNvGrpSpPr>
              <p:nvPr/>
            </p:nvGrpSpPr>
            <p:grpSpPr bwMode="auto">
              <a:xfrm>
                <a:off x="1714" y="1132"/>
                <a:ext cx="245" cy="691"/>
                <a:chOff x="1714" y="1132"/>
                <a:chExt cx="245" cy="691"/>
              </a:xfrm>
            </p:grpSpPr>
            <p:sp>
              <p:nvSpPr>
                <p:cNvPr id="9566" name="Rectangle 350"/>
                <p:cNvSpPr>
                  <a:spLocks noChangeArrowheads="1"/>
                </p:cNvSpPr>
                <p:nvPr/>
              </p:nvSpPr>
              <p:spPr bwMode="auto">
                <a:xfrm>
                  <a:off x="1725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81 %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567" name="Rectangle 351"/>
                <p:cNvSpPr>
                  <a:spLocks noChangeArrowheads="1"/>
                </p:cNvSpPr>
                <p:nvPr/>
              </p:nvSpPr>
              <p:spPr bwMode="auto">
                <a:xfrm>
                  <a:off x="1714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68" name="Group 352"/>
              <p:cNvGrpSpPr>
                <a:grpSpLocks/>
              </p:cNvGrpSpPr>
              <p:nvPr/>
            </p:nvGrpSpPr>
            <p:grpSpPr bwMode="auto">
              <a:xfrm>
                <a:off x="1959" y="1132"/>
                <a:ext cx="245" cy="691"/>
                <a:chOff x="1959" y="1132"/>
                <a:chExt cx="245" cy="691"/>
              </a:xfrm>
            </p:grpSpPr>
            <p:sp>
              <p:nvSpPr>
                <p:cNvPr id="9569" name="Rectangle 353"/>
                <p:cNvSpPr>
                  <a:spLocks noChangeArrowheads="1"/>
                </p:cNvSpPr>
                <p:nvPr/>
              </p:nvSpPr>
              <p:spPr bwMode="auto">
                <a:xfrm>
                  <a:off x="1970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80 %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570" name="Rectangle 354"/>
                <p:cNvSpPr>
                  <a:spLocks noChangeArrowheads="1"/>
                </p:cNvSpPr>
                <p:nvPr/>
              </p:nvSpPr>
              <p:spPr bwMode="auto">
                <a:xfrm>
                  <a:off x="1959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71" name="Group 355"/>
              <p:cNvGrpSpPr>
                <a:grpSpLocks/>
              </p:cNvGrpSpPr>
              <p:nvPr/>
            </p:nvGrpSpPr>
            <p:grpSpPr bwMode="auto">
              <a:xfrm>
                <a:off x="2204" y="1132"/>
                <a:ext cx="245" cy="691"/>
                <a:chOff x="2204" y="1132"/>
                <a:chExt cx="245" cy="691"/>
              </a:xfrm>
            </p:grpSpPr>
            <p:sp>
              <p:nvSpPr>
                <p:cNvPr id="9572" name="Rectangle 356"/>
                <p:cNvSpPr>
                  <a:spLocks noChangeArrowheads="1"/>
                </p:cNvSpPr>
                <p:nvPr/>
              </p:nvSpPr>
              <p:spPr bwMode="auto">
                <a:xfrm>
                  <a:off x="2215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79 %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573" name="Rectangle 357"/>
                <p:cNvSpPr>
                  <a:spLocks noChangeArrowheads="1"/>
                </p:cNvSpPr>
                <p:nvPr/>
              </p:nvSpPr>
              <p:spPr bwMode="auto">
                <a:xfrm>
                  <a:off x="2204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74" name="Group 358"/>
              <p:cNvGrpSpPr>
                <a:grpSpLocks/>
              </p:cNvGrpSpPr>
              <p:nvPr/>
            </p:nvGrpSpPr>
            <p:grpSpPr bwMode="auto">
              <a:xfrm>
                <a:off x="2449" y="1132"/>
                <a:ext cx="245" cy="691"/>
                <a:chOff x="2449" y="1132"/>
                <a:chExt cx="245" cy="691"/>
              </a:xfrm>
            </p:grpSpPr>
            <p:sp>
              <p:nvSpPr>
                <p:cNvPr id="9575" name="Rectangle 359"/>
                <p:cNvSpPr>
                  <a:spLocks noChangeArrowheads="1"/>
                </p:cNvSpPr>
                <p:nvPr/>
              </p:nvSpPr>
              <p:spPr bwMode="auto">
                <a:xfrm>
                  <a:off x="2460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79 %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576" name="Rectangle 360"/>
                <p:cNvSpPr>
                  <a:spLocks noChangeArrowheads="1"/>
                </p:cNvSpPr>
                <p:nvPr/>
              </p:nvSpPr>
              <p:spPr bwMode="auto">
                <a:xfrm>
                  <a:off x="2449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77" name="Group 361"/>
              <p:cNvGrpSpPr>
                <a:grpSpLocks/>
              </p:cNvGrpSpPr>
              <p:nvPr/>
            </p:nvGrpSpPr>
            <p:grpSpPr bwMode="auto">
              <a:xfrm>
                <a:off x="2694" y="1132"/>
                <a:ext cx="245" cy="691"/>
                <a:chOff x="2694" y="1132"/>
                <a:chExt cx="245" cy="691"/>
              </a:xfrm>
            </p:grpSpPr>
            <p:sp>
              <p:nvSpPr>
                <p:cNvPr id="9578" name="Rectangle 362"/>
                <p:cNvSpPr>
                  <a:spLocks noChangeArrowheads="1"/>
                </p:cNvSpPr>
                <p:nvPr/>
              </p:nvSpPr>
              <p:spPr bwMode="auto">
                <a:xfrm>
                  <a:off x="2705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80 %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579" name="Rectangle 363"/>
                <p:cNvSpPr>
                  <a:spLocks noChangeArrowheads="1"/>
                </p:cNvSpPr>
                <p:nvPr/>
              </p:nvSpPr>
              <p:spPr bwMode="auto">
                <a:xfrm>
                  <a:off x="2694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80" name="Group 364"/>
              <p:cNvGrpSpPr>
                <a:grpSpLocks/>
              </p:cNvGrpSpPr>
              <p:nvPr/>
            </p:nvGrpSpPr>
            <p:grpSpPr bwMode="auto">
              <a:xfrm>
                <a:off x="2939" y="1132"/>
                <a:ext cx="245" cy="691"/>
                <a:chOff x="2939" y="1132"/>
                <a:chExt cx="245" cy="691"/>
              </a:xfrm>
            </p:grpSpPr>
            <p:sp>
              <p:nvSpPr>
                <p:cNvPr id="9581" name="Rectangle 365"/>
                <p:cNvSpPr>
                  <a:spLocks noChangeArrowheads="1"/>
                </p:cNvSpPr>
                <p:nvPr/>
              </p:nvSpPr>
              <p:spPr bwMode="auto">
                <a:xfrm>
                  <a:off x="2950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78 %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582" name="Rectangle 366"/>
                <p:cNvSpPr>
                  <a:spLocks noChangeArrowheads="1"/>
                </p:cNvSpPr>
                <p:nvPr/>
              </p:nvSpPr>
              <p:spPr bwMode="auto">
                <a:xfrm>
                  <a:off x="2939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83" name="Group 367"/>
              <p:cNvGrpSpPr>
                <a:grpSpLocks/>
              </p:cNvGrpSpPr>
              <p:nvPr/>
            </p:nvGrpSpPr>
            <p:grpSpPr bwMode="auto">
              <a:xfrm>
                <a:off x="3184" y="1132"/>
                <a:ext cx="245" cy="691"/>
                <a:chOff x="3184" y="1132"/>
                <a:chExt cx="245" cy="691"/>
              </a:xfrm>
            </p:grpSpPr>
            <p:sp>
              <p:nvSpPr>
                <p:cNvPr id="9584" name="Rectangle 368"/>
                <p:cNvSpPr>
                  <a:spLocks noChangeArrowheads="1"/>
                </p:cNvSpPr>
                <p:nvPr/>
              </p:nvSpPr>
              <p:spPr bwMode="auto">
                <a:xfrm>
                  <a:off x="3195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79 %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585" name="Rectangle 369"/>
                <p:cNvSpPr>
                  <a:spLocks noChangeArrowheads="1"/>
                </p:cNvSpPr>
                <p:nvPr/>
              </p:nvSpPr>
              <p:spPr bwMode="auto">
                <a:xfrm>
                  <a:off x="3184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86" name="Group 370"/>
              <p:cNvGrpSpPr>
                <a:grpSpLocks/>
              </p:cNvGrpSpPr>
              <p:nvPr/>
            </p:nvGrpSpPr>
            <p:grpSpPr bwMode="auto">
              <a:xfrm>
                <a:off x="3429" y="1132"/>
                <a:ext cx="245" cy="691"/>
                <a:chOff x="3429" y="1132"/>
                <a:chExt cx="245" cy="691"/>
              </a:xfrm>
            </p:grpSpPr>
            <p:sp>
              <p:nvSpPr>
                <p:cNvPr id="9587" name="Rectangle 371"/>
                <p:cNvSpPr>
                  <a:spLocks noChangeArrowheads="1"/>
                </p:cNvSpPr>
                <p:nvPr/>
              </p:nvSpPr>
              <p:spPr bwMode="auto">
                <a:xfrm>
                  <a:off x="3440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79 %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588" name="Rectangle 372"/>
                <p:cNvSpPr>
                  <a:spLocks noChangeArrowheads="1"/>
                </p:cNvSpPr>
                <p:nvPr/>
              </p:nvSpPr>
              <p:spPr bwMode="auto">
                <a:xfrm>
                  <a:off x="3429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89" name="Group 373"/>
              <p:cNvGrpSpPr>
                <a:grpSpLocks/>
              </p:cNvGrpSpPr>
              <p:nvPr/>
            </p:nvGrpSpPr>
            <p:grpSpPr bwMode="auto">
              <a:xfrm>
                <a:off x="0" y="1823"/>
                <a:ext cx="249" cy="1036"/>
                <a:chOff x="0" y="1823"/>
                <a:chExt cx="249" cy="1036"/>
              </a:xfrm>
            </p:grpSpPr>
            <p:sp>
              <p:nvSpPr>
                <p:cNvPr id="9590" name="Rectangle 374"/>
                <p:cNvSpPr>
                  <a:spLocks noChangeArrowheads="1"/>
                </p:cNvSpPr>
                <p:nvPr/>
              </p:nvSpPr>
              <p:spPr bwMode="auto">
                <a:xfrm>
                  <a:off x="11" y="1823"/>
                  <a:ext cx="227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 sz="20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生出米蟲的組別</a:t>
                  </a:r>
                  <a:endParaRPr lang="zh-TW" altLang="en-US" sz="20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0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591" name="Rectangle 375"/>
                <p:cNvSpPr>
                  <a:spLocks noChangeArrowheads="1"/>
                </p:cNvSpPr>
                <p:nvPr/>
              </p:nvSpPr>
              <p:spPr bwMode="auto">
                <a:xfrm>
                  <a:off x="0" y="1823"/>
                  <a:ext cx="249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92" name="Group 376"/>
              <p:cNvGrpSpPr>
                <a:grpSpLocks/>
              </p:cNvGrpSpPr>
              <p:nvPr/>
            </p:nvGrpSpPr>
            <p:grpSpPr bwMode="auto">
              <a:xfrm>
                <a:off x="249" y="1823"/>
                <a:ext cx="240" cy="1036"/>
                <a:chOff x="249" y="1823"/>
                <a:chExt cx="240" cy="1036"/>
              </a:xfrm>
            </p:grpSpPr>
            <p:sp>
              <p:nvSpPr>
                <p:cNvPr id="9593" name="Rectangle 377"/>
                <p:cNvSpPr>
                  <a:spLocks noChangeArrowheads="1"/>
                </p:cNvSpPr>
                <p:nvPr/>
              </p:nvSpPr>
              <p:spPr bwMode="auto">
                <a:xfrm>
                  <a:off x="260" y="1823"/>
                  <a:ext cx="218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zh-TW" altLang="en-US" sz="20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第</a:t>
                  </a:r>
                  <a:r>
                    <a:rPr lang="en-US" altLang="zh-TW" sz="20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14</a:t>
                  </a:r>
                  <a:r>
                    <a:rPr lang="zh-TW" altLang="en-US" sz="20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組長出霉菌</a:t>
                  </a:r>
                  <a:endParaRPr lang="zh-TW" altLang="en-US" sz="20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594" name="Rectangle 378"/>
                <p:cNvSpPr>
                  <a:spLocks noChangeArrowheads="1"/>
                </p:cNvSpPr>
                <p:nvPr/>
              </p:nvSpPr>
              <p:spPr bwMode="auto">
                <a:xfrm>
                  <a:off x="249" y="1823"/>
                  <a:ext cx="240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95" name="Group 379"/>
              <p:cNvGrpSpPr>
                <a:grpSpLocks/>
              </p:cNvGrpSpPr>
              <p:nvPr/>
            </p:nvGrpSpPr>
            <p:grpSpPr bwMode="auto">
              <a:xfrm>
                <a:off x="489" y="1823"/>
                <a:ext cx="245" cy="1036"/>
                <a:chOff x="489" y="1823"/>
                <a:chExt cx="245" cy="1036"/>
              </a:xfrm>
            </p:grpSpPr>
            <p:sp>
              <p:nvSpPr>
                <p:cNvPr id="9596" name="Rectangle 380"/>
                <p:cNvSpPr>
                  <a:spLocks noChangeArrowheads="1"/>
                </p:cNvSpPr>
                <p:nvPr/>
              </p:nvSpPr>
              <p:spPr bwMode="auto">
                <a:xfrm>
                  <a:off x="500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>
                      <a:solidFill>
                        <a:srgbClr val="000000"/>
                      </a:solidFill>
                      <a:latin typeface="Arial"/>
                      <a:ea typeface="標楷體" pitchFamily="65" charset="-120"/>
                    </a:rPr>
                    <a:t> 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597" name="Rectangle 381"/>
                <p:cNvSpPr>
                  <a:spLocks noChangeArrowheads="1"/>
                </p:cNvSpPr>
                <p:nvPr/>
              </p:nvSpPr>
              <p:spPr bwMode="auto">
                <a:xfrm>
                  <a:off x="489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98" name="Group 382"/>
              <p:cNvGrpSpPr>
                <a:grpSpLocks/>
              </p:cNvGrpSpPr>
              <p:nvPr/>
            </p:nvGrpSpPr>
            <p:grpSpPr bwMode="auto">
              <a:xfrm>
                <a:off x="734" y="1823"/>
                <a:ext cx="245" cy="1036"/>
                <a:chOff x="734" y="1823"/>
                <a:chExt cx="245" cy="1036"/>
              </a:xfrm>
            </p:grpSpPr>
            <p:sp>
              <p:nvSpPr>
                <p:cNvPr id="9599" name="Rectangle 383"/>
                <p:cNvSpPr>
                  <a:spLocks noChangeArrowheads="1"/>
                </p:cNvSpPr>
                <p:nvPr/>
              </p:nvSpPr>
              <p:spPr bwMode="auto">
                <a:xfrm>
                  <a:off x="745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>
                      <a:solidFill>
                        <a:srgbClr val="000000"/>
                      </a:solidFill>
                      <a:latin typeface="Arial"/>
                      <a:ea typeface="標楷體" pitchFamily="65" charset="-120"/>
                    </a:rPr>
                    <a:t> 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600" name="Rectangle 384"/>
                <p:cNvSpPr>
                  <a:spLocks noChangeArrowheads="1"/>
                </p:cNvSpPr>
                <p:nvPr/>
              </p:nvSpPr>
              <p:spPr bwMode="auto">
                <a:xfrm>
                  <a:off x="734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601" name="Group 385"/>
              <p:cNvGrpSpPr>
                <a:grpSpLocks/>
              </p:cNvGrpSpPr>
              <p:nvPr/>
            </p:nvGrpSpPr>
            <p:grpSpPr bwMode="auto">
              <a:xfrm>
                <a:off x="979" y="1823"/>
                <a:ext cx="245" cy="1036"/>
                <a:chOff x="979" y="1823"/>
                <a:chExt cx="245" cy="1036"/>
              </a:xfrm>
            </p:grpSpPr>
            <p:sp>
              <p:nvSpPr>
                <p:cNvPr id="9602" name="Rectangle 386"/>
                <p:cNvSpPr>
                  <a:spLocks noChangeArrowheads="1"/>
                </p:cNvSpPr>
                <p:nvPr/>
              </p:nvSpPr>
              <p:spPr bwMode="auto">
                <a:xfrm>
                  <a:off x="990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>
                      <a:solidFill>
                        <a:srgbClr val="000000"/>
                      </a:solidFill>
                      <a:latin typeface="Arial"/>
                      <a:ea typeface="標楷體" pitchFamily="65" charset="-120"/>
                    </a:rPr>
                    <a:t> 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603" name="Rectangle 387"/>
                <p:cNvSpPr>
                  <a:spLocks noChangeArrowheads="1"/>
                </p:cNvSpPr>
                <p:nvPr/>
              </p:nvSpPr>
              <p:spPr bwMode="auto">
                <a:xfrm>
                  <a:off x="979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604" name="Group 388"/>
              <p:cNvGrpSpPr>
                <a:grpSpLocks/>
              </p:cNvGrpSpPr>
              <p:nvPr/>
            </p:nvGrpSpPr>
            <p:grpSpPr bwMode="auto">
              <a:xfrm>
                <a:off x="1224" y="1823"/>
                <a:ext cx="245" cy="1036"/>
                <a:chOff x="1224" y="1823"/>
                <a:chExt cx="245" cy="1036"/>
              </a:xfrm>
            </p:grpSpPr>
            <p:sp>
              <p:nvSpPr>
                <p:cNvPr id="9605" name="Rectangle 389"/>
                <p:cNvSpPr>
                  <a:spLocks noChangeArrowheads="1"/>
                </p:cNvSpPr>
                <p:nvPr/>
              </p:nvSpPr>
              <p:spPr bwMode="auto">
                <a:xfrm>
                  <a:off x="1235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>
                      <a:solidFill>
                        <a:srgbClr val="000000"/>
                      </a:solidFill>
                      <a:latin typeface="Arial"/>
                      <a:ea typeface="標楷體" pitchFamily="65" charset="-120"/>
                    </a:rPr>
                    <a:t> 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606" name="Rectangle 390"/>
                <p:cNvSpPr>
                  <a:spLocks noChangeArrowheads="1"/>
                </p:cNvSpPr>
                <p:nvPr/>
              </p:nvSpPr>
              <p:spPr bwMode="auto">
                <a:xfrm>
                  <a:off x="1224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607" name="Group 391"/>
              <p:cNvGrpSpPr>
                <a:grpSpLocks/>
              </p:cNvGrpSpPr>
              <p:nvPr/>
            </p:nvGrpSpPr>
            <p:grpSpPr bwMode="auto">
              <a:xfrm>
                <a:off x="1469" y="1823"/>
                <a:ext cx="245" cy="1036"/>
                <a:chOff x="1469" y="1823"/>
                <a:chExt cx="245" cy="1036"/>
              </a:xfrm>
            </p:grpSpPr>
            <p:sp>
              <p:nvSpPr>
                <p:cNvPr id="9608" name="Rectangle 392"/>
                <p:cNvSpPr>
                  <a:spLocks noChangeArrowheads="1"/>
                </p:cNvSpPr>
                <p:nvPr/>
              </p:nvSpPr>
              <p:spPr bwMode="auto">
                <a:xfrm>
                  <a:off x="1480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>
                      <a:solidFill>
                        <a:srgbClr val="000000"/>
                      </a:solidFill>
                      <a:latin typeface="Arial"/>
                      <a:ea typeface="標楷體" pitchFamily="65" charset="-120"/>
                    </a:rPr>
                    <a:t> 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609" name="Rectangle 393"/>
                <p:cNvSpPr>
                  <a:spLocks noChangeArrowheads="1"/>
                </p:cNvSpPr>
                <p:nvPr/>
              </p:nvSpPr>
              <p:spPr bwMode="auto">
                <a:xfrm>
                  <a:off x="1469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610" name="Group 394"/>
              <p:cNvGrpSpPr>
                <a:grpSpLocks/>
              </p:cNvGrpSpPr>
              <p:nvPr/>
            </p:nvGrpSpPr>
            <p:grpSpPr bwMode="auto">
              <a:xfrm>
                <a:off x="1714" y="1823"/>
                <a:ext cx="245" cy="1036"/>
                <a:chOff x="1714" y="1823"/>
                <a:chExt cx="245" cy="1036"/>
              </a:xfrm>
            </p:grpSpPr>
            <p:sp>
              <p:nvSpPr>
                <p:cNvPr id="9611" name="Rectangle 395"/>
                <p:cNvSpPr>
                  <a:spLocks noChangeArrowheads="1"/>
                </p:cNvSpPr>
                <p:nvPr/>
              </p:nvSpPr>
              <p:spPr bwMode="auto">
                <a:xfrm>
                  <a:off x="1725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>
                      <a:solidFill>
                        <a:srgbClr val="000000"/>
                      </a:solidFill>
                      <a:latin typeface="Arial"/>
                      <a:ea typeface="標楷體" pitchFamily="65" charset="-120"/>
                    </a:rPr>
                    <a:t> 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612" name="Rectangle 396"/>
                <p:cNvSpPr>
                  <a:spLocks noChangeArrowheads="1"/>
                </p:cNvSpPr>
                <p:nvPr/>
              </p:nvSpPr>
              <p:spPr bwMode="auto">
                <a:xfrm>
                  <a:off x="1714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613" name="Group 397"/>
              <p:cNvGrpSpPr>
                <a:grpSpLocks/>
              </p:cNvGrpSpPr>
              <p:nvPr/>
            </p:nvGrpSpPr>
            <p:grpSpPr bwMode="auto">
              <a:xfrm>
                <a:off x="1959" y="1823"/>
                <a:ext cx="245" cy="1036"/>
                <a:chOff x="1959" y="1823"/>
                <a:chExt cx="245" cy="1036"/>
              </a:xfrm>
            </p:grpSpPr>
            <p:sp>
              <p:nvSpPr>
                <p:cNvPr id="9614" name="Rectangle 398"/>
                <p:cNvSpPr>
                  <a:spLocks noChangeArrowheads="1"/>
                </p:cNvSpPr>
                <p:nvPr/>
              </p:nvSpPr>
              <p:spPr bwMode="auto">
                <a:xfrm>
                  <a:off x="1970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>
                      <a:solidFill>
                        <a:srgbClr val="000000"/>
                      </a:solidFill>
                      <a:latin typeface="Arial"/>
                      <a:ea typeface="標楷體" pitchFamily="65" charset="-120"/>
                    </a:rPr>
                    <a:t> 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615" name="Rectangle 399"/>
                <p:cNvSpPr>
                  <a:spLocks noChangeArrowheads="1"/>
                </p:cNvSpPr>
                <p:nvPr/>
              </p:nvSpPr>
              <p:spPr bwMode="auto">
                <a:xfrm>
                  <a:off x="1959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616" name="Group 400"/>
              <p:cNvGrpSpPr>
                <a:grpSpLocks/>
              </p:cNvGrpSpPr>
              <p:nvPr/>
            </p:nvGrpSpPr>
            <p:grpSpPr bwMode="auto">
              <a:xfrm>
                <a:off x="2204" y="1823"/>
                <a:ext cx="245" cy="1036"/>
                <a:chOff x="2204" y="1823"/>
                <a:chExt cx="245" cy="1036"/>
              </a:xfrm>
            </p:grpSpPr>
            <p:sp>
              <p:nvSpPr>
                <p:cNvPr id="9617" name="Rectangle 401"/>
                <p:cNvSpPr>
                  <a:spLocks noChangeArrowheads="1"/>
                </p:cNvSpPr>
                <p:nvPr/>
              </p:nvSpPr>
              <p:spPr bwMode="auto">
                <a:xfrm>
                  <a:off x="2215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>
                      <a:solidFill>
                        <a:srgbClr val="000000"/>
                      </a:solidFill>
                      <a:latin typeface="Arial"/>
                      <a:ea typeface="標楷體" pitchFamily="65" charset="-120"/>
                    </a:rPr>
                    <a:t> 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618" name="Rectangle 402"/>
                <p:cNvSpPr>
                  <a:spLocks noChangeArrowheads="1"/>
                </p:cNvSpPr>
                <p:nvPr/>
              </p:nvSpPr>
              <p:spPr bwMode="auto">
                <a:xfrm>
                  <a:off x="2204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619" name="Group 403"/>
              <p:cNvGrpSpPr>
                <a:grpSpLocks/>
              </p:cNvGrpSpPr>
              <p:nvPr/>
            </p:nvGrpSpPr>
            <p:grpSpPr bwMode="auto">
              <a:xfrm>
                <a:off x="2449" y="1823"/>
                <a:ext cx="245" cy="1036"/>
                <a:chOff x="2449" y="1823"/>
                <a:chExt cx="245" cy="1036"/>
              </a:xfrm>
            </p:grpSpPr>
            <p:sp>
              <p:nvSpPr>
                <p:cNvPr id="9620" name="Rectangle 404"/>
                <p:cNvSpPr>
                  <a:spLocks noChangeArrowheads="1"/>
                </p:cNvSpPr>
                <p:nvPr/>
              </p:nvSpPr>
              <p:spPr bwMode="auto">
                <a:xfrm>
                  <a:off x="2460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>
                      <a:solidFill>
                        <a:srgbClr val="000000"/>
                      </a:solidFill>
                      <a:latin typeface="Arial"/>
                      <a:ea typeface="標楷體" pitchFamily="65" charset="-120"/>
                    </a:rPr>
                    <a:t> 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621" name="Rectangle 405"/>
                <p:cNvSpPr>
                  <a:spLocks noChangeArrowheads="1"/>
                </p:cNvSpPr>
                <p:nvPr/>
              </p:nvSpPr>
              <p:spPr bwMode="auto">
                <a:xfrm>
                  <a:off x="2449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622" name="Group 406"/>
              <p:cNvGrpSpPr>
                <a:grpSpLocks/>
              </p:cNvGrpSpPr>
              <p:nvPr/>
            </p:nvGrpSpPr>
            <p:grpSpPr bwMode="auto">
              <a:xfrm>
                <a:off x="2694" y="1823"/>
                <a:ext cx="245" cy="1036"/>
                <a:chOff x="2694" y="1823"/>
                <a:chExt cx="245" cy="1036"/>
              </a:xfrm>
            </p:grpSpPr>
            <p:sp>
              <p:nvSpPr>
                <p:cNvPr id="9623" name="Rectangle 407"/>
                <p:cNvSpPr>
                  <a:spLocks noChangeArrowheads="1"/>
                </p:cNvSpPr>
                <p:nvPr/>
              </p:nvSpPr>
              <p:spPr bwMode="auto">
                <a:xfrm>
                  <a:off x="2705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>
                      <a:solidFill>
                        <a:srgbClr val="000000"/>
                      </a:solidFill>
                      <a:latin typeface="Arial"/>
                      <a:ea typeface="標楷體" pitchFamily="65" charset="-120"/>
                    </a:rPr>
                    <a:t> 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624" name="Rectangle 408"/>
                <p:cNvSpPr>
                  <a:spLocks noChangeArrowheads="1"/>
                </p:cNvSpPr>
                <p:nvPr/>
              </p:nvSpPr>
              <p:spPr bwMode="auto">
                <a:xfrm>
                  <a:off x="2694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625" name="Group 409"/>
              <p:cNvGrpSpPr>
                <a:grpSpLocks/>
              </p:cNvGrpSpPr>
              <p:nvPr/>
            </p:nvGrpSpPr>
            <p:grpSpPr bwMode="auto">
              <a:xfrm>
                <a:off x="2939" y="1823"/>
                <a:ext cx="245" cy="1036"/>
                <a:chOff x="2939" y="1823"/>
                <a:chExt cx="245" cy="1036"/>
              </a:xfrm>
            </p:grpSpPr>
            <p:sp>
              <p:nvSpPr>
                <p:cNvPr id="9626" name="Rectangle 410"/>
                <p:cNvSpPr>
                  <a:spLocks noChangeArrowheads="1"/>
                </p:cNvSpPr>
                <p:nvPr/>
              </p:nvSpPr>
              <p:spPr bwMode="auto">
                <a:xfrm>
                  <a:off x="2950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zh-TW" altLang="en-US" sz="20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第</a:t>
                  </a:r>
                  <a:r>
                    <a:rPr lang="en-US" altLang="zh-TW" sz="20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10</a:t>
                  </a:r>
                  <a:r>
                    <a:rPr lang="zh-TW" altLang="en-US" sz="20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組長出米蟲</a:t>
                  </a:r>
                  <a:endParaRPr lang="zh-TW" altLang="en-US" sz="20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627" name="Rectangle 411"/>
                <p:cNvSpPr>
                  <a:spLocks noChangeArrowheads="1"/>
                </p:cNvSpPr>
                <p:nvPr/>
              </p:nvSpPr>
              <p:spPr bwMode="auto">
                <a:xfrm>
                  <a:off x="2939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628" name="Group 412"/>
              <p:cNvGrpSpPr>
                <a:grpSpLocks/>
              </p:cNvGrpSpPr>
              <p:nvPr/>
            </p:nvGrpSpPr>
            <p:grpSpPr bwMode="auto">
              <a:xfrm>
                <a:off x="3184" y="1823"/>
                <a:ext cx="245" cy="1036"/>
                <a:chOff x="3184" y="1823"/>
                <a:chExt cx="245" cy="1036"/>
              </a:xfrm>
            </p:grpSpPr>
            <p:sp>
              <p:nvSpPr>
                <p:cNvPr id="9629" name="Rectangle 413"/>
                <p:cNvSpPr>
                  <a:spLocks noChangeArrowheads="1"/>
                </p:cNvSpPr>
                <p:nvPr/>
              </p:nvSpPr>
              <p:spPr bwMode="auto">
                <a:xfrm>
                  <a:off x="3195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>
                      <a:solidFill>
                        <a:srgbClr val="000000"/>
                      </a:solidFill>
                      <a:latin typeface="Arial"/>
                      <a:ea typeface="標楷體" pitchFamily="65" charset="-120"/>
                    </a:rPr>
                    <a:t> 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630" name="Rectangle 414"/>
                <p:cNvSpPr>
                  <a:spLocks noChangeArrowheads="1"/>
                </p:cNvSpPr>
                <p:nvPr/>
              </p:nvSpPr>
              <p:spPr bwMode="auto">
                <a:xfrm>
                  <a:off x="3184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631" name="Group 415"/>
              <p:cNvGrpSpPr>
                <a:grpSpLocks/>
              </p:cNvGrpSpPr>
              <p:nvPr/>
            </p:nvGrpSpPr>
            <p:grpSpPr bwMode="auto">
              <a:xfrm>
                <a:off x="3429" y="1823"/>
                <a:ext cx="245" cy="1036"/>
                <a:chOff x="3429" y="1823"/>
                <a:chExt cx="245" cy="1036"/>
              </a:xfrm>
            </p:grpSpPr>
            <p:sp>
              <p:nvSpPr>
                <p:cNvPr id="9632" name="Rectangle 416"/>
                <p:cNvSpPr>
                  <a:spLocks noChangeArrowheads="1"/>
                </p:cNvSpPr>
                <p:nvPr/>
              </p:nvSpPr>
              <p:spPr bwMode="auto">
                <a:xfrm>
                  <a:off x="3440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zh-TW" altLang="en-US" sz="20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第</a:t>
                  </a:r>
                  <a:r>
                    <a:rPr lang="en-US" altLang="zh-TW" sz="20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12</a:t>
                  </a:r>
                  <a:r>
                    <a:rPr lang="zh-TW" altLang="en-US" sz="20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組長出米蟲</a:t>
                  </a:r>
                  <a:endParaRPr lang="zh-TW" altLang="en-US" sz="20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9633" name="Rectangle 417"/>
                <p:cNvSpPr>
                  <a:spLocks noChangeArrowheads="1"/>
                </p:cNvSpPr>
                <p:nvPr/>
              </p:nvSpPr>
              <p:spPr bwMode="auto">
                <a:xfrm>
                  <a:off x="3429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9634" name="Rectangle 418"/>
            <p:cNvSpPr>
              <a:spLocks noChangeArrowheads="1"/>
            </p:cNvSpPr>
            <p:nvPr/>
          </p:nvSpPr>
          <p:spPr bwMode="auto">
            <a:xfrm>
              <a:off x="-17" y="-17"/>
              <a:ext cx="3708" cy="2893"/>
            </a:xfrm>
            <a:prstGeom prst="rect">
              <a:avLst/>
            </a:prstGeom>
            <a:noFill/>
            <a:ln w="5556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9563100" y="8220075"/>
            <a:ext cx="234029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2514600" y="1447800"/>
            <a:ext cx="17830800" cy="3581400"/>
            <a:chOff x="-17" y="-17"/>
            <a:chExt cx="3708" cy="2893"/>
          </a:xfrm>
        </p:grpSpPr>
        <p:grpSp>
          <p:nvGrpSpPr>
            <p:cNvPr id="10244" name="Group 4"/>
            <p:cNvGrpSpPr>
              <a:grpSpLocks/>
            </p:cNvGrpSpPr>
            <p:nvPr/>
          </p:nvGrpSpPr>
          <p:grpSpPr bwMode="auto">
            <a:xfrm>
              <a:off x="0" y="0"/>
              <a:ext cx="3674" cy="2859"/>
              <a:chOff x="0" y="0"/>
              <a:chExt cx="3674" cy="2859"/>
            </a:xfrm>
          </p:grpSpPr>
          <p:grpSp>
            <p:nvGrpSpPr>
              <p:cNvPr id="10245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249" cy="633"/>
                <a:chOff x="0" y="0"/>
                <a:chExt cx="249" cy="633"/>
              </a:xfrm>
            </p:grpSpPr>
            <p:sp>
              <p:nvSpPr>
                <p:cNvPr id="10246" name="Rectangle 6"/>
                <p:cNvSpPr>
                  <a:spLocks noChangeArrowheads="1"/>
                </p:cNvSpPr>
                <p:nvPr/>
              </p:nvSpPr>
              <p:spPr bwMode="auto">
                <a:xfrm>
                  <a:off x="11" y="0"/>
                  <a:ext cx="227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zh-TW" altLang="en-US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日期</a:t>
                  </a:r>
                  <a:endParaRPr lang="zh-TW" altLang="en-US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247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49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248" name="Group 8"/>
              <p:cNvGrpSpPr>
                <a:grpSpLocks/>
              </p:cNvGrpSpPr>
              <p:nvPr/>
            </p:nvGrpSpPr>
            <p:grpSpPr bwMode="auto">
              <a:xfrm>
                <a:off x="249" y="0"/>
                <a:ext cx="240" cy="633"/>
                <a:chOff x="249" y="0"/>
                <a:chExt cx="240" cy="633"/>
              </a:xfrm>
            </p:grpSpPr>
            <p:sp>
              <p:nvSpPr>
                <p:cNvPr id="10249" name="Rectangle 9"/>
                <p:cNvSpPr>
                  <a:spLocks noChangeArrowheads="1"/>
                </p:cNvSpPr>
                <p:nvPr/>
              </p:nvSpPr>
              <p:spPr bwMode="auto">
                <a:xfrm>
                  <a:off x="260" y="0"/>
                  <a:ext cx="218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2/18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250" name="Rectangle 10"/>
                <p:cNvSpPr>
                  <a:spLocks noChangeArrowheads="1"/>
                </p:cNvSpPr>
                <p:nvPr/>
              </p:nvSpPr>
              <p:spPr bwMode="auto">
                <a:xfrm>
                  <a:off x="249" y="0"/>
                  <a:ext cx="240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251" name="Group 11"/>
              <p:cNvGrpSpPr>
                <a:grpSpLocks/>
              </p:cNvGrpSpPr>
              <p:nvPr/>
            </p:nvGrpSpPr>
            <p:grpSpPr bwMode="auto">
              <a:xfrm>
                <a:off x="489" y="0"/>
                <a:ext cx="245" cy="633"/>
                <a:chOff x="489" y="0"/>
                <a:chExt cx="245" cy="633"/>
              </a:xfrm>
            </p:grpSpPr>
            <p:sp>
              <p:nvSpPr>
                <p:cNvPr id="10252" name="Rectangle 12"/>
                <p:cNvSpPr>
                  <a:spLocks noChangeArrowheads="1"/>
                </p:cNvSpPr>
                <p:nvPr/>
              </p:nvSpPr>
              <p:spPr bwMode="auto">
                <a:xfrm>
                  <a:off x="500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2/19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253" name="Rectangle 13"/>
                <p:cNvSpPr>
                  <a:spLocks noChangeArrowheads="1"/>
                </p:cNvSpPr>
                <p:nvPr/>
              </p:nvSpPr>
              <p:spPr bwMode="auto">
                <a:xfrm>
                  <a:off x="489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254" name="Group 14"/>
              <p:cNvGrpSpPr>
                <a:grpSpLocks/>
              </p:cNvGrpSpPr>
              <p:nvPr/>
            </p:nvGrpSpPr>
            <p:grpSpPr bwMode="auto">
              <a:xfrm>
                <a:off x="734" y="0"/>
                <a:ext cx="245" cy="633"/>
                <a:chOff x="734" y="0"/>
                <a:chExt cx="245" cy="633"/>
              </a:xfrm>
            </p:grpSpPr>
            <p:sp>
              <p:nvSpPr>
                <p:cNvPr id="10255" name="Rectangle 15"/>
                <p:cNvSpPr>
                  <a:spLocks noChangeArrowheads="1"/>
                </p:cNvSpPr>
                <p:nvPr/>
              </p:nvSpPr>
              <p:spPr bwMode="auto">
                <a:xfrm>
                  <a:off x="745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2/20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256" name="Rectangle 16"/>
                <p:cNvSpPr>
                  <a:spLocks noChangeArrowheads="1"/>
                </p:cNvSpPr>
                <p:nvPr/>
              </p:nvSpPr>
              <p:spPr bwMode="auto">
                <a:xfrm>
                  <a:off x="734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257" name="Group 17"/>
              <p:cNvGrpSpPr>
                <a:grpSpLocks/>
              </p:cNvGrpSpPr>
              <p:nvPr/>
            </p:nvGrpSpPr>
            <p:grpSpPr bwMode="auto">
              <a:xfrm>
                <a:off x="979" y="0"/>
                <a:ext cx="245" cy="633"/>
                <a:chOff x="979" y="0"/>
                <a:chExt cx="245" cy="633"/>
              </a:xfrm>
            </p:grpSpPr>
            <p:sp>
              <p:nvSpPr>
                <p:cNvPr id="10258" name="Rectangle 18"/>
                <p:cNvSpPr>
                  <a:spLocks noChangeArrowheads="1"/>
                </p:cNvSpPr>
                <p:nvPr/>
              </p:nvSpPr>
              <p:spPr bwMode="auto">
                <a:xfrm>
                  <a:off x="990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2/21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259" name="Rectangle 19"/>
                <p:cNvSpPr>
                  <a:spLocks noChangeArrowheads="1"/>
                </p:cNvSpPr>
                <p:nvPr/>
              </p:nvSpPr>
              <p:spPr bwMode="auto">
                <a:xfrm>
                  <a:off x="979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260" name="Group 20"/>
              <p:cNvGrpSpPr>
                <a:grpSpLocks/>
              </p:cNvGrpSpPr>
              <p:nvPr/>
            </p:nvGrpSpPr>
            <p:grpSpPr bwMode="auto">
              <a:xfrm>
                <a:off x="1224" y="0"/>
                <a:ext cx="245" cy="633"/>
                <a:chOff x="1224" y="0"/>
                <a:chExt cx="245" cy="633"/>
              </a:xfrm>
            </p:grpSpPr>
            <p:sp>
              <p:nvSpPr>
                <p:cNvPr id="10261" name="Rectangle 21"/>
                <p:cNvSpPr>
                  <a:spLocks noChangeArrowheads="1"/>
                </p:cNvSpPr>
                <p:nvPr/>
              </p:nvSpPr>
              <p:spPr bwMode="auto">
                <a:xfrm>
                  <a:off x="1235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2/22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262" name="Rectangle 22"/>
                <p:cNvSpPr>
                  <a:spLocks noChangeArrowheads="1"/>
                </p:cNvSpPr>
                <p:nvPr/>
              </p:nvSpPr>
              <p:spPr bwMode="auto">
                <a:xfrm>
                  <a:off x="1224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263" name="Group 23"/>
              <p:cNvGrpSpPr>
                <a:grpSpLocks/>
              </p:cNvGrpSpPr>
              <p:nvPr/>
            </p:nvGrpSpPr>
            <p:grpSpPr bwMode="auto">
              <a:xfrm>
                <a:off x="1469" y="0"/>
                <a:ext cx="245" cy="633"/>
                <a:chOff x="1469" y="0"/>
                <a:chExt cx="245" cy="633"/>
              </a:xfrm>
            </p:grpSpPr>
            <p:sp>
              <p:nvSpPr>
                <p:cNvPr id="10264" name="Rectangle 24"/>
                <p:cNvSpPr>
                  <a:spLocks noChangeArrowheads="1"/>
                </p:cNvSpPr>
                <p:nvPr/>
              </p:nvSpPr>
              <p:spPr bwMode="auto">
                <a:xfrm>
                  <a:off x="1480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2/23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265" name="Rectangle 25"/>
                <p:cNvSpPr>
                  <a:spLocks noChangeArrowheads="1"/>
                </p:cNvSpPr>
                <p:nvPr/>
              </p:nvSpPr>
              <p:spPr bwMode="auto">
                <a:xfrm>
                  <a:off x="1469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266" name="Group 26"/>
              <p:cNvGrpSpPr>
                <a:grpSpLocks/>
              </p:cNvGrpSpPr>
              <p:nvPr/>
            </p:nvGrpSpPr>
            <p:grpSpPr bwMode="auto">
              <a:xfrm>
                <a:off x="1714" y="0"/>
                <a:ext cx="245" cy="633"/>
                <a:chOff x="1714" y="0"/>
                <a:chExt cx="245" cy="633"/>
              </a:xfrm>
            </p:grpSpPr>
            <p:sp>
              <p:nvSpPr>
                <p:cNvPr id="10267" name="Rectangle 27"/>
                <p:cNvSpPr>
                  <a:spLocks noChangeArrowheads="1"/>
                </p:cNvSpPr>
                <p:nvPr/>
              </p:nvSpPr>
              <p:spPr bwMode="auto">
                <a:xfrm>
                  <a:off x="1725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2/24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268" name="Rectangle 28"/>
                <p:cNvSpPr>
                  <a:spLocks noChangeArrowheads="1"/>
                </p:cNvSpPr>
                <p:nvPr/>
              </p:nvSpPr>
              <p:spPr bwMode="auto">
                <a:xfrm>
                  <a:off x="1714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269" name="Group 29"/>
              <p:cNvGrpSpPr>
                <a:grpSpLocks/>
              </p:cNvGrpSpPr>
              <p:nvPr/>
            </p:nvGrpSpPr>
            <p:grpSpPr bwMode="auto">
              <a:xfrm>
                <a:off x="1959" y="0"/>
                <a:ext cx="245" cy="633"/>
                <a:chOff x="1959" y="0"/>
                <a:chExt cx="245" cy="633"/>
              </a:xfrm>
            </p:grpSpPr>
            <p:sp>
              <p:nvSpPr>
                <p:cNvPr id="10270" name="Rectangle 30"/>
                <p:cNvSpPr>
                  <a:spLocks noChangeArrowheads="1"/>
                </p:cNvSpPr>
                <p:nvPr/>
              </p:nvSpPr>
              <p:spPr bwMode="auto">
                <a:xfrm>
                  <a:off x="1970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2/25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271" name="Rectangle 31"/>
                <p:cNvSpPr>
                  <a:spLocks noChangeArrowheads="1"/>
                </p:cNvSpPr>
                <p:nvPr/>
              </p:nvSpPr>
              <p:spPr bwMode="auto">
                <a:xfrm>
                  <a:off x="1959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272" name="Group 32"/>
              <p:cNvGrpSpPr>
                <a:grpSpLocks/>
              </p:cNvGrpSpPr>
              <p:nvPr/>
            </p:nvGrpSpPr>
            <p:grpSpPr bwMode="auto">
              <a:xfrm>
                <a:off x="2204" y="0"/>
                <a:ext cx="245" cy="633"/>
                <a:chOff x="2204" y="0"/>
                <a:chExt cx="245" cy="633"/>
              </a:xfrm>
            </p:grpSpPr>
            <p:sp>
              <p:nvSpPr>
                <p:cNvPr id="10273" name="Rectangle 33"/>
                <p:cNvSpPr>
                  <a:spLocks noChangeArrowheads="1"/>
                </p:cNvSpPr>
                <p:nvPr/>
              </p:nvSpPr>
              <p:spPr bwMode="auto">
                <a:xfrm>
                  <a:off x="2215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2/26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274" name="Rectangle 34"/>
                <p:cNvSpPr>
                  <a:spLocks noChangeArrowheads="1"/>
                </p:cNvSpPr>
                <p:nvPr/>
              </p:nvSpPr>
              <p:spPr bwMode="auto">
                <a:xfrm>
                  <a:off x="2204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275" name="Group 35"/>
              <p:cNvGrpSpPr>
                <a:grpSpLocks/>
              </p:cNvGrpSpPr>
              <p:nvPr/>
            </p:nvGrpSpPr>
            <p:grpSpPr bwMode="auto">
              <a:xfrm>
                <a:off x="2449" y="0"/>
                <a:ext cx="245" cy="633"/>
                <a:chOff x="2449" y="0"/>
                <a:chExt cx="245" cy="633"/>
              </a:xfrm>
            </p:grpSpPr>
            <p:sp>
              <p:nvSpPr>
                <p:cNvPr id="10276" name="Rectangle 36"/>
                <p:cNvSpPr>
                  <a:spLocks noChangeArrowheads="1"/>
                </p:cNvSpPr>
                <p:nvPr/>
              </p:nvSpPr>
              <p:spPr bwMode="auto">
                <a:xfrm>
                  <a:off x="2460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2/27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277" name="Rectangle 37"/>
                <p:cNvSpPr>
                  <a:spLocks noChangeArrowheads="1"/>
                </p:cNvSpPr>
                <p:nvPr/>
              </p:nvSpPr>
              <p:spPr bwMode="auto">
                <a:xfrm>
                  <a:off x="2449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278" name="Group 38"/>
              <p:cNvGrpSpPr>
                <a:grpSpLocks/>
              </p:cNvGrpSpPr>
              <p:nvPr/>
            </p:nvGrpSpPr>
            <p:grpSpPr bwMode="auto">
              <a:xfrm>
                <a:off x="2694" y="0"/>
                <a:ext cx="245" cy="633"/>
                <a:chOff x="2694" y="0"/>
                <a:chExt cx="245" cy="633"/>
              </a:xfrm>
            </p:grpSpPr>
            <p:sp>
              <p:nvSpPr>
                <p:cNvPr id="10279" name="Rectangle 39"/>
                <p:cNvSpPr>
                  <a:spLocks noChangeArrowheads="1"/>
                </p:cNvSpPr>
                <p:nvPr/>
              </p:nvSpPr>
              <p:spPr bwMode="auto">
                <a:xfrm>
                  <a:off x="2705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2/28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280" name="Rectangle 40"/>
                <p:cNvSpPr>
                  <a:spLocks noChangeArrowheads="1"/>
                </p:cNvSpPr>
                <p:nvPr/>
              </p:nvSpPr>
              <p:spPr bwMode="auto">
                <a:xfrm>
                  <a:off x="2694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281" name="Group 41"/>
              <p:cNvGrpSpPr>
                <a:grpSpLocks/>
              </p:cNvGrpSpPr>
              <p:nvPr/>
            </p:nvGrpSpPr>
            <p:grpSpPr bwMode="auto">
              <a:xfrm>
                <a:off x="2939" y="0"/>
                <a:ext cx="245" cy="633"/>
                <a:chOff x="2939" y="0"/>
                <a:chExt cx="245" cy="633"/>
              </a:xfrm>
            </p:grpSpPr>
            <p:sp>
              <p:nvSpPr>
                <p:cNvPr id="10282" name="Rectangle 42"/>
                <p:cNvSpPr>
                  <a:spLocks noChangeArrowheads="1"/>
                </p:cNvSpPr>
                <p:nvPr/>
              </p:nvSpPr>
              <p:spPr bwMode="auto">
                <a:xfrm>
                  <a:off x="2950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3/1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283" name="Rectangle 43"/>
                <p:cNvSpPr>
                  <a:spLocks noChangeArrowheads="1"/>
                </p:cNvSpPr>
                <p:nvPr/>
              </p:nvSpPr>
              <p:spPr bwMode="auto">
                <a:xfrm>
                  <a:off x="2939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284" name="Group 44"/>
              <p:cNvGrpSpPr>
                <a:grpSpLocks/>
              </p:cNvGrpSpPr>
              <p:nvPr/>
            </p:nvGrpSpPr>
            <p:grpSpPr bwMode="auto">
              <a:xfrm>
                <a:off x="3184" y="0"/>
                <a:ext cx="245" cy="633"/>
                <a:chOff x="3184" y="0"/>
                <a:chExt cx="245" cy="633"/>
              </a:xfrm>
            </p:grpSpPr>
            <p:sp>
              <p:nvSpPr>
                <p:cNvPr id="10285" name="Rectangle 45"/>
                <p:cNvSpPr>
                  <a:spLocks noChangeArrowheads="1"/>
                </p:cNvSpPr>
                <p:nvPr/>
              </p:nvSpPr>
              <p:spPr bwMode="auto">
                <a:xfrm>
                  <a:off x="3195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3/2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286" name="Rectangle 46"/>
                <p:cNvSpPr>
                  <a:spLocks noChangeArrowheads="1"/>
                </p:cNvSpPr>
                <p:nvPr/>
              </p:nvSpPr>
              <p:spPr bwMode="auto">
                <a:xfrm>
                  <a:off x="3184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287" name="Group 47"/>
              <p:cNvGrpSpPr>
                <a:grpSpLocks/>
              </p:cNvGrpSpPr>
              <p:nvPr/>
            </p:nvGrpSpPr>
            <p:grpSpPr bwMode="auto">
              <a:xfrm>
                <a:off x="3429" y="0"/>
                <a:ext cx="245" cy="633"/>
                <a:chOff x="3429" y="0"/>
                <a:chExt cx="245" cy="633"/>
              </a:xfrm>
            </p:grpSpPr>
            <p:sp>
              <p:nvSpPr>
                <p:cNvPr id="10288" name="Rectangle 48"/>
                <p:cNvSpPr>
                  <a:spLocks noChangeArrowheads="1"/>
                </p:cNvSpPr>
                <p:nvPr/>
              </p:nvSpPr>
              <p:spPr bwMode="auto">
                <a:xfrm>
                  <a:off x="3440" y="0"/>
                  <a:ext cx="223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3/3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289" name="Rectangle 49"/>
                <p:cNvSpPr>
                  <a:spLocks noChangeArrowheads="1"/>
                </p:cNvSpPr>
                <p:nvPr/>
              </p:nvSpPr>
              <p:spPr bwMode="auto">
                <a:xfrm>
                  <a:off x="3429" y="0"/>
                  <a:ext cx="24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290" name="Group 50"/>
              <p:cNvGrpSpPr>
                <a:grpSpLocks/>
              </p:cNvGrpSpPr>
              <p:nvPr/>
            </p:nvGrpSpPr>
            <p:grpSpPr bwMode="auto">
              <a:xfrm>
                <a:off x="0" y="633"/>
                <a:ext cx="249" cy="499"/>
                <a:chOff x="0" y="633"/>
                <a:chExt cx="249" cy="499"/>
              </a:xfrm>
            </p:grpSpPr>
            <p:sp>
              <p:nvSpPr>
                <p:cNvPr id="10291" name="Rectangle 51"/>
                <p:cNvSpPr>
                  <a:spLocks noChangeArrowheads="1"/>
                </p:cNvSpPr>
                <p:nvPr/>
              </p:nvSpPr>
              <p:spPr bwMode="auto">
                <a:xfrm>
                  <a:off x="11" y="633"/>
                  <a:ext cx="227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zh-TW" altLang="en-US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攝氏</a:t>
                  </a:r>
                </a:p>
                <a:p>
                  <a:pPr algn="just"/>
                  <a:r>
                    <a:rPr lang="zh-TW" altLang="en-US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溫度</a:t>
                  </a:r>
                  <a:endParaRPr lang="zh-TW" altLang="en-US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292" name="Rectangle 52"/>
                <p:cNvSpPr>
                  <a:spLocks noChangeArrowheads="1"/>
                </p:cNvSpPr>
                <p:nvPr/>
              </p:nvSpPr>
              <p:spPr bwMode="auto">
                <a:xfrm>
                  <a:off x="0" y="633"/>
                  <a:ext cx="249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293" name="Group 53"/>
              <p:cNvGrpSpPr>
                <a:grpSpLocks/>
              </p:cNvGrpSpPr>
              <p:nvPr/>
            </p:nvGrpSpPr>
            <p:grpSpPr bwMode="auto">
              <a:xfrm>
                <a:off x="249" y="633"/>
                <a:ext cx="240" cy="499"/>
                <a:chOff x="249" y="633"/>
                <a:chExt cx="240" cy="499"/>
              </a:xfrm>
            </p:grpSpPr>
            <p:sp>
              <p:nvSpPr>
                <p:cNvPr id="10294" name="Rectangle 54"/>
                <p:cNvSpPr>
                  <a:spLocks noChangeArrowheads="1"/>
                </p:cNvSpPr>
                <p:nvPr/>
              </p:nvSpPr>
              <p:spPr bwMode="auto">
                <a:xfrm>
                  <a:off x="260" y="633"/>
                  <a:ext cx="218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28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295" name="Rectangle 55"/>
                <p:cNvSpPr>
                  <a:spLocks noChangeArrowheads="1"/>
                </p:cNvSpPr>
                <p:nvPr/>
              </p:nvSpPr>
              <p:spPr bwMode="auto">
                <a:xfrm>
                  <a:off x="249" y="633"/>
                  <a:ext cx="240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296" name="Group 56"/>
              <p:cNvGrpSpPr>
                <a:grpSpLocks/>
              </p:cNvGrpSpPr>
              <p:nvPr/>
            </p:nvGrpSpPr>
            <p:grpSpPr bwMode="auto">
              <a:xfrm>
                <a:off x="489" y="633"/>
                <a:ext cx="245" cy="499"/>
                <a:chOff x="489" y="633"/>
                <a:chExt cx="245" cy="499"/>
              </a:xfrm>
            </p:grpSpPr>
            <p:sp>
              <p:nvSpPr>
                <p:cNvPr id="10297" name="Rectangle 57"/>
                <p:cNvSpPr>
                  <a:spLocks noChangeArrowheads="1"/>
                </p:cNvSpPr>
                <p:nvPr/>
              </p:nvSpPr>
              <p:spPr bwMode="auto">
                <a:xfrm>
                  <a:off x="500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29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298" name="Rectangle 58"/>
                <p:cNvSpPr>
                  <a:spLocks noChangeArrowheads="1"/>
                </p:cNvSpPr>
                <p:nvPr/>
              </p:nvSpPr>
              <p:spPr bwMode="auto">
                <a:xfrm>
                  <a:off x="489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299" name="Group 59"/>
              <p:cNvGrpSpPr>
                <a:grpSpLocks/>
              </p:cNvGrpSpPr>
              <p:nvPr/>
            </p:nvGrpSpPr>
            <p:grpSpPr bwMode="auto">
              <a:xfrm>
                <a:off x="734" y="633"/>
                <a:ext cx="245" cy="499"/>
                <a:chOff x="734" y="633"/>
                <a:chExt cx="245" cy="499"/>
              </a:xfrm>
            </p:grpSpPr>
            <p:sp>
              <p:nvSpPr>
                <p:cNvPr id="10300" name="Rectangle 60"/>
                <p:cNvSpPr>
                  <a:spLocks noChangeArrowheads="1"/>
                </p:cNvSpPr>
                <p:nvPr/>
              </p:nvSpPr>
              <p:spPr bwMode="auto">
                <a:xfrm>
                  <a:off x="745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28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301" name="Rectangle 61"/>
                <p:cNvSpPr>
                  <a:spLocks noChangeArrowheads="1"/>
                </p:cNvSpPr>
                <p:nvPr/>
              </p:nvSpPr>
              <p:spPr bwMode="auto">
                <a:xfrm>
                  <a:off x="734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02" name="Group 62"/>
              <p:cNvGrpSpPr>
                <a:grpSpLocks/>
              </p:cNvGrpSpPr>
              <p:nvPr/>
            </p:nvGrpSpPr>
            <p:grpSpPr bwMode="auto">
              <a:xfrm>
                <a:off x="979" y="633"/>
                <a:ext cx="245" cy="499"/>
                <a:chOff x="979" y="633"/>
                <a:chExt cx="245" cy="499"/>
              </a:xfrm>
            </p:grpSpPr>
            <p:sp>
              <p:nvSpPr>
                <p:cNvPr id="10303" name="Rectangle 63"/>
                <p:cNvSpPr>
                  <a:spLocks noChangeArrowheads="1"/>
                </p:cNvSpPr>
                <p:nvPr/>
              </p:nvSpPr>
              <p:spPr bwMode="auto">
                <a:xfrm>
                  <a:off x="990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29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304" name="Rectangle 64"/>
                <p:cNvSpPr>
                  <a:spLocks noChangeArrowheads="1"/>
                </p:cNvSpPr>
                <p:nvPr/>
              </p:nvSpPr>
              <p:spPr bwMode="auto">
                <a:xfrm>
                  <a:off x="979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05" name="Group 65"/>
              <p:cNvGrpSpPr>
                <a:grpSpLocks/>
              </p:cNvGrpSpPr>
              <p:nvPr/>
            </p:nvGrpSpPr>
            <p:grpSpPr bwMode="auto">
              <a:xfrm>
                <a:off x="1224" y="633"/>
                <a:ext cx="245" cy="499"/>
                <a:chOff x="1224" y="633"/>
                <a:chExt cx="245" cy="499"/>
              </a:xfrm>
            </p:grpSpPr>
            <p:sp>
              <p:nvSpPr>
                <p:cNvPr id="10306" name="Rectangle 66"/>
                <p:cNvSpPr>
                  <a:spLocks noChangeArrowheads="1"/>
                </p:cNvSpPr>
                <p:nvPr/>
              </p:nvSpPr>
              <p:spPr bwMode="auto">
                <a:xfrm>
                  <a:off x="1235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29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307" name="Rectangle 67"/>
                <p:cNvSpPr>
                  <a:spLocks noChangeArrowheads="1"/>
                </p:cNvSpPr>
                <p:nvPr/>
              </p:nvSpPr>
              <p:spPr bwMode="auto">
                <a:xfrm>
                  <a:off x="1224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08" name="Group 68"/>
              <p:cNvGrpSpPr>
                <a:grpSpLocks/>
              </p:cNvGrpSpPr>
              <p:nvPr/>
            </p:nvGrpSpPr>
            <p:grpSpPr bwMode="auto">
              <a:xfrm>
                <a:off x="1469" y="633"/>
                <a:ext cx="245" cy="499"/>
                <a:chOff x="1469" y="633"/>
                <a:chExt cx="245" cy="499"/>
              </a:xfrm>
            </p:grpSpPr>
            <p:sp>
              <p:nvSpPr>
                <p:cNvPr id="10309" name="Rectangle 69"/>
                <p:cNvSpPr>
                  <a:spLocks noChangeArrowheads="1"/>
                </p:cNvSpPr>
                <p:nvPr/>
              </p:nvSpPr>
              <p:spPr bwMode="auto">
                <a:xfrm>
                  <a:off x="1480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28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310" name="Rectangle 70"/>
                <p:cNvSpPr>
                  <a:spLocks noChangeArrowheads="1"/>
                </p:cNvSpPr>
                <p:nvPr/>
              </p:nvSpPr>
              <p:spPr bwMode="auto">
                <a:xfrm>
                  <a:off x="1469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11" name="Group 71"/>
              <p:cNvGrpSpPr>
                <a:grpSpLocks/>
              </p:cNvGrpSpPr>
              <p:nvPr/>
            </p:nvGrpSpPr>
            <p:grpSpPr bwMode="auto">
              <a:xfrm>
                <a:off x="1714" y="633"/>
                <a:ext cx="245" cy="499"/>
                <a:chOff x="1714" y="633"/>
                <a:chExt cx="245" cy="499"/>
              </a:xfrm>
            </p:grpSpPr>
            <p:sp>
              <p:nvSpPr>
                <p:cNvPr id="10312" name="Rectangle 72"/>
                <p:cNvSpPr>
                  <a:spLocks noChangeArrowheads="1"/>
                </p:cNvSpPr>
                <p:nvPr/>
              </p:nvSpPr>
              <p:spPr bwMode="auto">
                <a:xfrm>
                  <a:off x="1725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27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313" name="Rectangle 73"/>
                <p:cNvSpPr>
                  <a:spLocks noChangeArrowheads="1"/>
                </p:cNvSpPr>
                <p:nvPr/>
              </p:nvSpPr>
              <p:spPr bwMode="auto">
                <a:xfrm>
                  <a:off x="1714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14" name="Group 74"/>
              <p:cNvGrpSpPr>
                <a:grpSpLocks/>
              </p:cNvGrpSpPr>
              <p:nvPr/>
            </p:nvGrpSpPr>
            <p:grpSpPr bwMode="auto">
              <a:xfrm>
                <a:off x="1959" y="633"/>
                <a:ext cx="245" cy="499"/>
                <a:chOff x="1959" y="633"/>
                <a:chExt cx="245" cy="499"/>
              </a:xfrm>
            </p:grpSpPr>
            <p:sp>
              <p:nvSpPr>
                <p:cNvPr id="10315" name="Rectangle 75"/>
                <p:cNvSpPr>
                  <a:spLocks noChangeArrowheads="1"/>
                </p:cNvSpPr>
                <p:nvPr/>
              </p:nvSpPr>
              <p:spPr bwMode="auto">
                <a:xfrm>
                  <a:off x="1970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28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316" name="Rectangle 76"/>
                <p:cNvSpPr>
                  <a:spLocks noChangeArrowheads="1"/>
                </p:cNvSpPr>
                <p:nvPr/>
              </p:nvSpPr>
              <p:spPr bwMode="auto">
                <a:xfrm>
                  <a:off x="1959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17" name="Group 77"/>
              <p:cNvGrpSpPr>
                <a:grpSpLocks/>
              </p:cNvGrpSpPr>
              <p:nvPr/>
            </p:nvGrpSpPr>
            <p:grpSpPr bwMode="auto">
              <a:xfrm>
                <a:off x="2204" y="633"/>
                <a:ext cx="245" cy="499"/>
                <a:chOff x="2204" y="633"/>
                <a:chExt cx="245" cy="499"/>
              </a:xfrm>
            </p:grpSpPr>
            <p:sp>
              <p:nvSpPr>
                <p:cNvPr id="10318" name="Rectangle 78"/>
                <p:cNvSpPr>
                  <a:spLocks noChangeArrowheads="1"/>
                </p:cNvSpPr>
                <p:nvPr/>
              </p:nvSpPr>
              <p:spPr bwMode="auto">
                <a:xfrm>
                  <a:off x="2215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27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319" name="Rectangle 79"/>
                <p:cNvSpPr>
                  <a:spLocks noChangeArrowheads="1"/>
                </p:cNvSpPr>
                <p:nvPr/>
              </p:nvSpPr>
              <p:spPr bwMode="auto">
                <a:xfrm>
                  <a:off x="2204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20" name="Group 80"/>
              <p:cNvGrpSpPr>
                <a:grpSpLocks/>
              </p:cNvGrpSpPr>
              <p:nvPr/>
            </p:nvGrpSpPr>
            <p:grpSpPr bwMode="auto">
              <a:xfrm>
                <a:off x="2449" y="633"/>
                <a:ext cx="245" cy="499"/>
                <a:chOff x="2449" y="633"/>
                <a:chExt cx="245" cy="499"/>
              </a:xfrm>
            </p:grpSpPr>
            <p:sp>
              <p:nvSpPr>
                <p:cNvPr id="10321" name="Rectangle 81"/>
                <p:cNvSpPr>
                  <a:spLocks noChangeArrowheads="1"/>
                </p:cNvSpPr>
                <p:nvPr/>
              </p:nvSpPr>
              <p:spPr bwMode="auto">
                <a:xfrm>
                  <a:off x="2460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28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322" name="Rectangle 82"/>
                <p:cNvSpPr>
                  <a:spLocks noChangeArrowheads="1"/>
                </p:cNvSpPr>
                <p:nvPr/>
              </p:nvSpPr>
              <p:spPr bwMode="auto">
                <a:xfrm>
                  <a:off x="2449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23" name="Group 83"/>
              <p:cNvGrpSpPr>
                <a:grpSpLocks/>
              </p:cNvGrpSpPr>
              <p:nvPr/>
            </p:nvGrpSpPr>
            <p:grpSpPr bwMode="auto">
              <a:xfrm>
                <a:off x="2694" y="633"/>
                <a:ext cx="245" cy="499"/>
                <a:chOff x="2694" y="633"/>
                <a:chExt cx="245" cy="499"/>
              </a:xfrm>
            </p:grpSpPr>
            <p:sp>
              <p:nvSpPr>
                <p:cNvPr id="10324" name="Rectangle 84"/>
                <p:cNvSpPr>
                  <a:spLocks noChangeArrowheads="1"/>
                </p:cNvSpPr>
                <p:nvPr/>
              </p:nvSpPr>
              <p:spPr bwMode="auto">
                <a:xfrm>
                  <a:off x="2705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27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325" name="Rectangle 85"/>
                <p:cNvSpPr>
                  <a:spLocks noChangeArrowheads="1"/>
                </p:cNvSpPr>
                <p:nvPr/>
              </p:nvSpPr>
              <p:spPr bwMode="auto">
                <a:xfrm>
                  <a:off x="2694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26" name="Group 86"/>
              <p:cNvGrpSpPr>
                <a:grpSpLocks/>
              </p:cNvGrpSpPr>
              <p:nvPr/>
            </p:nvGrpSpPr>
            <p:grpSpPr bwMode="auto">
              <a:xfrm>
                <a:off x="2939" y="633"/>
                <a:ext cx="245" cy="499"/>
                <a:chOff x="2939" y="633"/>
                <a:chExt cx="245" cy="499"/>
              </a:xfrm>
            </p:grpSpPr>
            <p:sp>
              <p:nvSpPr>
                <p:cNvPr id="10327" name="Rectangle 87"/>
                <p:cNvSpPr>
                  <a:spLocks noChangeArrowheads="1"/>
                </p:cNvSpPr>
                <p:nvPr/>
              </p:nvSpPr>
              <p:spPr bwMode="auto">
                <a:xfrm>
                  <a:off x="2950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25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328" name="Rectangle 88"/>
                <p:cNvSpPr>
                  <a:spLocks noChangeArrowheads="1"/>
                </p:cNvSpPr>
                <p:nvPr/>
              </p:nvSpPr>
              <p:spPr bwMode="auto">
                <a:xfrm>
                  <a:off x="2939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29" name="Group 89"/>
              <p:cNvGrpSpPr>
                <a:grpSpLocks/>
              </p:cNvGrpSpPr>
              <p:nvPr/>
            </p:nvGrpSpPr>
            <p:grpSpPr bwMode="auto">
              <a:xfrm>
                <a:off x="3184" y="633"/>
                <a:ext cx="245" cy="499"/>
                <a:chOff x="3184" y="633"/>
                <a:chExt cx="245" cy="499"/>
              </a:xfrm>
            </p:grpSpPr>
            <p:sp>
              <p:nvSpPr>
                <p:cNvPr id="10330" name="Rectangle 90"/>
                <p:cNvSpPr>
                  <a:spLocks noChangeArrowheads="1"/>
                </p:cNvSpPr>
                <p:nvPr/>
              </p:nvSpPr>
              <p:spPr bwMode="auto">
                <a:xfrm>
                  <a:off x="3195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26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331" name="Rectangle 91"/>
                <p:cNvSpPr>
                  <a:spLocks noChangeArrowheads="1"/>
                </p:cNvSpPr>
                <p:nvPr/>
              </p:nvSpPr>
              <p:spPr bwMode="auto">
                <a:xfrm>
                  <a:off x="3184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32" name="Group 92"/>
              <p:cNvGrpSpPr>
                <a:grpSpLocks/>
              </p:cNvGrpSpPr>
              <p:nvPr/>
            </p:nvGrpSpPr>
            <p:grpSpPr bwMode="auto">
              <a:xfrm>
                <a:off x="3429" y="633"/>
                <a:ext cx="245" cy="499"/>
                <a:chOff x="3429" y="633"/>
                <a:chExt cx="245" cy="499"/>
              </a:xfrm>
            </p:grpSpPr>
            <p:sp>
              <p:nvSpPr>
                <p:cNvPr id="10333" name="Rectangle 93"/>
                <p:cNvSpPr>
                  <a:spLocks noChangeArrowheads="1"/>
                </p:cNvSpPr>
                <p:nvPr/>
              </p:nvSpPr>
              <p:spPr bwMode="auto">
                <a:xfrm>
                  <a:off x="3440" y="633"/>
                  <a:ext cx="223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27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334" name="Rectangle 94"/>
                <p:cNvSpPr>
                  <a:spLocks noChangeArrowheads="1"/>
                </p:cNvSpPr>
                <p:nvPr/>
              </p:nvSpPr>
              <p:spPr bwMode="auto">
                <a:xfrm>
                  <a:off x="3429" y="633"/>
                  <a:ext cx="24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35" name="Group 95"/>
              <p:cNvGrpSpPr>
                <a:grpSpLocks/>
              </p:cNvGrpSpPr>
              <p:nvPr/>
            </p:nvGrpSpPr>
            <p:grpSpPr bwMode="auto">
              <a:xfrm>
                <a:off x="0" y="1132"/>
                <a:ext cx="249" cy="691"/>
                <a:chOff x="0" y="1132"/>
                <a:chExt cx="249" cy="691"/>
              </a:xfrm>
            </p:grpSpPr>
            <p:sp>
              <p:nvSpPr>
                <p:cNvPr id="10336" name="Rectangle 96"/>
                <p:cNvSpPr>
                  <a:spLocks noChangeArrowheads="1"/>
                </p:cNvSpPr>
                <p:nvPr/>
              </p:nvSpPr>
              <p:spPr bwMode="auto">
                <a:xfrm>
                  <a:off x="11" y="1132"/>
                  <a:ext cx="227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zh-TW" altLang="en-US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相對</a:t>
                  </a:r>
                  <a:endParaRPr lang="zh-TW" altLang="en-US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r>
                    <a:rPr lang="zh-TW" altLang="en-US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濕度</a:t>
                  </a:r>
                  <a:endParaRPr lang="zh-TW" altLang="en-US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337" name="Rectangle 97"/>
                <p:cNvSpPr>
                  <a:spLocks noChangeArrowheads="1"/>
                </p:cNvSpPr>
                <p:nvPr/>
              </p:nvSpPr>
              <p:spPr bwMode="auto">
                <a:xfrm>
                  <a:off x="0" y="1132"/>
                  <a:ext cx="249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38" name="Group 98"/>
              <p:cNvGrpSpPr>
                <a:grpSpLocks/>
              </p:cNvGrpSpPr>
              <p:nvPr/>
            </p:nvGrpSpPr>
            <p:grpSpPr bwMode="auto">
              <a:xfrm>
                <a:off x="249" y="1132"/>
                <a:ext cx="240" cy="691"/>
                <a:chOff x="249" y="1132"/>
                <a:chExt cx="240" cy="691"/>
              </a:xfrm>
            </p:grpSpPr>
            <p:sp>
              <p:nvSpPr>
                <p:cNvPr id="10339" name="Rectangle 99"/>
                <p:cNvSpPr>
                  <a:spLocks noChangeArrowheads="1"/>
                </p:cNvSpPr>
                <p:nvPr/>
              </p:nvSpPr>
              <p:spPr bwMode="auto">
                <a:xfrm>
                  <a:off x="260" y="1132"/>
                  <a:ext cx="218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79 %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340" name="Rectangle 100"/>
                <p:cNvSpPr>
                  <a:spLocks noChangeArrowheads="1"/>
                </p:cNvSpPr>
                <p:nvPr/>
              </p:nvSpPr>
              <p:spPr bwMode="auto">
                <a:xfrm>
                  <a:off x="249" y="1132"/>
                  <a:ext cx="240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41" name="Group 101"/>
              <p:cNvGrpSpPr>
                <a:grpSpLocks/>
              </p:cNvGrpSpPr>
              <p:nvPr/>
            </p:nvGrpSpPr>
            <p:grpSpPr bwMode="auto">
              <a:xfrm>
                <a:off x="489" y="1132"/>
                <a:ext cx="245" cy="691"/>
                <a:chOff x="489" y="1132"/>
                <a:chExt cx="245" cy="691"/>
              </a:xfrm>
            </p:grpSpPr>
            <p:sp>
              <p:nvSpPr>
                <p:cNvPr id="10342" name="Rectangle 102"/>
                <p:cNvSpPr>
                  <a:spLocks noChangeArrowheads="1"/>
                </p:cNvSpPr>
                <p:nvPr/>
              </p:nvSpPr>
              <p:spPr bwMode="auto">
                <a:xfrm>
                  <a:off x="500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79 %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343" name="Rectangle 103"/>
                <p:cNvSpPr>
                  <a:spLocks noChangeArrowheads="1"/>
                </p:cNvSpPr>
                <p:nvPr/>
              </p:nvSpPr>
              <p:spPr bwMode="auto">
                <a:xfrm>
                  <a:off x="489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44" name="Group 104"/>
              <p:cNvGrpSpPr>
                <a:grpSpLocks/>
              </p:cNvGrpSpPr>
              <p:nvPr/>
            </p:nvGrpSpPr>
            <p:grpSpPr bwMode="auto">
              <a:xfrm>
                <a:off x="734" y="1132"/>
                <a:ext cx="245" cy="691"/>
                <a:chOff x="734" y="1132"/>
                <a:chExt cx="245" cy="691"/>
              </a:xfrm>
            </p:grpSpPr>
            <p:sp>
              <p:nvSpPr>
                <p:cNvPr id="10345" name="Rectangle 105"/>
                <p:cNvSpPr>
                  <a:spLocks noChangeArrowheads="1"/>
                </p:cNvSpPr>
                <p:nvPr/>
              </p:nvSpPr>
              <p:spPr bwMode="auto">
                <a:xfrm>
                  <a:off x="745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79 %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346" name="Rectangle 106"/>
                <p:cNvSpPr>
                  <a:spLocks noChangeArrowheads="1"/>
                </p:cNvSpPr>
                <p:nvPr/>
              </p:nvSpPr>
              <p:spPr bwMode="auto">
                <a:xfrm>
                  <a:off x="734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47" name="Group 107"/>
              <p:cNvGrpSpPr>
                <a:grpSpLocks/>
              </p:cNvGrpSpPr>
              <p:nvPr/>
            </p:nvGrpSpPr>
            <p:grpSpPr bwMode="auto">
              <a:xfrm>
                <a:off x="979" y="1132"/>
                <a:ext cx="245" cy="691"/>
                <a:chOff x="979" y="1132"/>
                <a:chExt cx="245" cy="691"/>
              </a:xfrm>
            </p:grpSpPr>
            <p:sp>
              <p:nvSpPr>
                <p:cNvPr id="10348" name="Rectangle 108"/>
                <p:cNvSpPr>
                  <a:spLocks noChangeArrowheads="1"/>
                </p:cNvSpPr>
                <p:nvPr/>
              </p:nvSpPr>
              <p:spPr bwMode="auto">
                <a:xfrm>
                  <a:off x="990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78 %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349" name="Rectangle 109"/>
                <p:cNvSpPr>
                  <a:spLocks noChangeArrowheads="1"/>
                </p:cNvSpPr>
                <p:nvPr/>
              </p:nvSpPr>
              <p:spPr bwMode="auto">
                <a:xfrm>
                  <a:off x="979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50" name="Group 110"/>
              <p:cNvGrpSpPr>
                <a:grpSpLocks/>
              </p:cNvGrpSpPr>
              <p:nvPr/>
            </p:nvGrpSpPr>
            <p:grpSpPr bwMode="auto">
              <a:xfrm>
                <a:off x="1224" y="1132"/>
                <a:ext cx="245" cy="691"/>
                <a:chOff x="1224" y="1132"/>
                <a:chExt cx="245" cy="691"/>
              </a:xfrm>
            </p:grpSpPr>
            <p:sp>
              <p:nvSpPr>
                <p:cNvPr id="10351" name="Rectangle 111"/>
                <p:cNvSpPr>
                  <a:spLocks noChangeArrowheads="1"/>
                </p:cNvSpPr>
                <p:nvPr/>
              </p:nvSpPr>
              <p:spPr bwMode="auto">
                <a:xfrm>
                  <a:off x="1235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80 %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352" name="Rectangle 112"/>
                <p:cNvSpPr>
                  <a:spLocks noChangeArrowheads="1"/>
                </p:cNvSpPr>
                <p:nvPr/>
              </p:nvSpPr>
              <p:spPr bwMode="auto">
                <a:xfrm>
                  <a:off x="1224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53" name="Group 113"/>
              <p:cNvGrpSpPr>
                <a:grpSpLocks/>
              </p:cNvGrpSpPr>
              <p:nvPr/>
            </p:nvGrpSpPr>
            <p:grpSpPr bwMode="auto">
              <a:xfrm>
                <a:off x="1469" y="1132"/>
                <a:ext cx="245" cy="691"/>
                <a:chOff x="1469" y="1132"/>
                <a:chExt cx="245" cy="691"/>
              </a:xfrm>
            </p:grpSpPr>
            <p:sp>
              <p:nvSpPr>
                <p:cNvPr id="10354" name="Rectangle 114"/>
                <p:cNvSpPr>
                  <a:spLocks noChangeArrowheads="1"/>
                </p:cNvSpPr>
                <p:nvPr/>
              </p:nvSpPr>
              <p:spPr bwMode="auto">
                <a:xfrm>
                  <a:off x="1480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80%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355" name="Rectangle 115"/>
                <p:cNvSpPr>
                  <a:spLocks noChangeArrowheads="1"/>
                </p:cNvSpPr>
                <p:nvPr/>
              </p:nvSpPr>
              <p:spPr bwMode="auto">
                <a:xfrm>
                  <a:off x="1469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56" name="Group 116"/>
              <p:cNvGrpSpPr>
                <a:grpSpLocks/>
              </p:cNvGrpSpPr>
              <p:nvPr/>
            </p:nvGrpSpPr>
            <p:grpSpPr bwMode="auto">
              <a:xfrm>
                <a:off x="1714" y="1132"/>
                <a:ext cx="245" cy="691"/>
                <a:chOff x="1714" y="1132"/>
                <a:chExt cx="245" cy="691"/>
              </a:xfrm>
            </p:grpSpPr>
            <p:sp>
              <p:nvSpPr>
                <p:cNvPr id="10357" name="Rectangle 117"/>
                <p:cNvSpPr>
                  <a:spLocks noChangeArrowheads="1"/>
                </p:cNvSpPr>
                <p:nvPr/>
              </p:nvSpPr>
              <p:spPr bwMode="auto">
                <a:xfrm>
                  <a:off x="1725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79 %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358" name="Rectangle 118"/>
                <p:cNvSpPr>
                  <a:spLocks noChangeArrowheads="1"/>
                </p:cNvSpPr>
                <p:nvPr/>
              </p:nvSpPr>
              <p:spPr bwMode="auto">
                <a:xfrm>
                  <a:off x="1714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59" name="Group 119"/>
              <p:cNvGrpSpPr>
                <a:grpSpLocks/>
              </p:cNvGrpSpPr>
              <p:nvPr/>
            </p:nvGrpSpPr>
            <p:grpSpPr bwMode="auto">
              <a:xfrm>
                <a:off x="1959" y="1132"/>
                <a:ext cx="245" cy="691"/>
                <a:chOff x="1959" y="1132"/>
                <a:chExt cx="245" cy="691"/>
              </a:xfrm>
            </p:grpSpPr>
            <p:sp>
              <p:nvSpPr>
                <p:cNvPr id="10360" name="Rectangle 120"/>
                <p:cNvSpPr>
                  <a:spLocks noChangeArrowheads="1"/>
                </p:cNvSpPr>
                <p:nvPr/>
              </p:nvSpPr>
              <p:spPr bwMode="auto">
                <a:xfrm>
                  <a:off x="1970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79 %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361" name="Rectangle 121"/>
                <p:cNvSpPr>
                  <a:spLocks noChangeArrowheads="1"/>
                </p:cNvSpPr>
                <p:nvPr/>
              </p:nvSpPr>
              <p:spPr bwMode="auto">
                <a:xfrm>
                  <a:off x="1959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62" name="Group 122"/>
              <p:cNvGrpSpPr>
                <a:grpSpLocks/>
              </p:cNvGrpSpPr>
              <p:nvPr/>
            </p:nvGrpSpPr>
            <p:grpSpPr bwMode="auto">
              <a:xfrm>
                <a:off x="2204" y="1132"/>
                <a:ext cx="245" cy="691"/>
                <a:chOff x="2204" y="1132"/>
                <a:chExt cx="245" cy="691"/>
              </a:xfrm>
            </p:grpSpPr>
            <p:sp>
              <p:nvSpPr>
                <p:cNvPr id="10363" name="Rectangle 123"/>
                <p:cNvSpPr>
                  <a:spLocks noChangeArrowheads="1"/>
                </p:cNvSpPr>
                <p:nvPr/>
              </p:nvSpPr>
              <p:spPr bwMode="auto">
                <a:xfrm>
                  <a:off x="2215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76 %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364" name="Rectangle 124"/>
                <p:cNvSpPr>
                  <a:spLocks noChangeArrowheads="1"/>
                </p:cNvSpPr>
                <p:nvPr/>
              </p:nvSpPr>
              <p:spPr bwMode="auto">
                <a:xfrm>
                  <a:off x="2204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65" name="Group 125"/>
              <p:cNvGrpSpPr>
                <a:grpSpLocks/>
              </p:cNvGrpSpPr>
              <p:nvPr/>
            </p:nvGrpSpPr>
            <p:grpSpPr bwMode="auto">
              <a:xfrm>
                <a:off x="2449" y="1132"/>
                <a:ext cx="245" cy="691"/>
                <a:chOff x="2449" y="1132"/>
                <a:chExt cx="245" cy="691"/>
              </a:xfrm>
            </p:grpSpPr>
            <p:sp>
              <p:nvSpPr>
                <p:cNvPr id="10366" name="Rectangle 126"/>
                <p:cNvSpPr>
                  <a:spLocks noChangeArrowheads="1"/>
                </p:cNvSpPr>
                <p:nvPr/>
              </p:nvSpPr>
              <p:spPr bwMode="auto">
                <a:xfrm>
                  <a:off x="2460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79 %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367" name="Rectangle 127"/>
                <p:cNvSpPr>
                  <a:spLocks noChangeArrowheads="1"/>
                </p:cNvSpPr>
                <p:nvPr/>
              </p:nvSpPr>
              <p:spPr bwMode="auto">
                <a:xfrm>
                  <a:off x="2449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68" name="Group 128"/>
              <p:cNvGrpSpPr>
                <a:grpSpLocks/>
              </p:cNvGrpSpPr>
              <p:nvPr/>
            </p:nvGrpSpPr>
            <p:grpSpPr bwMode="auto">
              <a:xfrm>
                <a:off x="2694" y="1132"/>
                <a:ext cx="245" cy="691"/>
                <a:chOff x="2694" y="1132"/>
                <a:chExt cx="245" cy="691"/>
              </a:xfrm>
            </p:grpSpPr>
            <p:sp>
              <p:nvSpPr>
                <p:cNvPr id="10369" name="Rectangle 129"/>
                <p:cNvSpPr>
                  <a:spLocks noChangeArrowheads="1"/>
                </p:cNvSpPr>
                <p:nvPr/>
              </p:nvSpPr>
              <p:spPr bwMode="auto">
                <a:xfrm>
                  <a:off x="2705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79 %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370" name="Rectangle 130"/>
                <p:cNvSpPr>
                  <a:spLocks noChangeArrowheads="1"/>
                </p:cNvSpPr>
                <p:nvPr/>
              </p:nvSpPr>
              <p:spPr bwMode="auto">
                <a:xfrm>
                  <a:off x="2694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71" name="Group 131"/>
              <p:cNvGrpSpPr>
                <a:grpSpLocks/>
              </p:cNvGrpSpPr>
              <p:nvPr/>
            </p:nvGrpSpPr>
            <p:grpSpPr bwMode="auto">
              <a:xfrm>
                <a:off x="2939" y="1132"/>
                <a:ext cx="245" cy="691"/>
                <a:chOff x="2939" y="1132"/>
                <a:chExt cx="245" cy="691"/>
              </a:xfrm>
            </p:grpSpPr>
            <p:sp>
              <p:nvSpPr>
                <p:cNvPr id="10372" name="Rectangle 132"/>
                <p:cNvSpPr>
                  <a:spLocks noChangeArrowheads="1"/>
                </p:cNvSpPr>
                <p:nvPr/>
              </p:nvSpPr>
              <p:spPr bwMode="auto">
                <a:xfrm>
                  <a:off x="2950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78 %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373" name="Rectangle 133"/>
                <p:cNvSpPr>
                  <a:spLocks noChangeArrowheads="1"/>
                </p:cNvSpPr>
                <p:nvPr/>
              </p:nvSpPr>
              <p:spPr bwMode="auto">
                <a:xfrm>
                  <a:off x="2939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74" name="Group 134"/>
              <p:cNvGrpSpPr>
                <a:grpSpLocks/>
              </p:cNvGrpSpPr>
              <p:nvPr/>
            </p:nvGrpSpPr>
            <p:grpSpPr bwMode="auto">
              <a:xfrm>
                <a:off x="3184" y="1132"/>
                <a:ext cx="245" cy="691"/>
                <a:chOff x="3184" y="1132"/>
                <a:chExt cx="245" cy="691"/>
              </a:xfrm>
            </p:grpSpPr>
            <p:sp>
              <p:nvSpPr>
                <p:cNvPr id="10375" name="Rectangle 135"/>
                <p:cNvSpPr>
                  <a:spLocks noChangeArrowheads="1"/>
                </p:cNvSpPr>
                <p:nvPr/>
              </p:nvSpPr>
              <p:spPr bwMode="auto">
                <a:xfrm>
                  <a:off x="3195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77 %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376" name="Rectangle 136"/>
                <p:cNvSpPr>
                  <a:spLocks noChangeArrowheads="1"/>
                </p:cNvSpPr>
                <p:nvPr/>
              </p:nvSpPr>
              <p:spPr bwMode="auto">
                <a:xfrm>
                  <a:off x="3184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77" name="Group 137"/>
              <p:cNvGrpSpPr>
                <a:grpSpLocks/>
              </p:cNvGrpSpPr>
              <p:nvPr/>
            </p:nvGrpSpPr>
            <p:grpSpPr bwMode="auto">
              <a:xfrm>
                <a:off x="3429" y="1132"/>
                <a:ext cx="245" cy="691"/>
                <a:chOff x="3429" y="1132"/>
                <a:chExt cx="245" cy="691"/>
              </a:xfrm>
            </p:grpSpPr>
            <p:sp>
              <p:nvSpPr>
                <p:cNvPr id="10378" name="Rectangle 138"/>
                <p:cNvSpPr>
                  <a:spLocks noChangeArrowheads="1"/>
                </p:cNvSpPr>
                <p:nvPr/>
              </p:nvSpPr>
              <p:spPr bwMode="auto">
                <a:xfrm>
                  <a:off x="3440" y="1132"/>
                  <a:ext cx="223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78 %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379" name="Rectangle 139"/>
                <p:cNvSpPr>
                  <a:spLocks noChangeArrowheads="1"/>
                </p:cNvSpPr>
                <p:nvPr/>
              </p:nvSpPr>
              <p:spPr bwMode="auto">
                <a:xfrm>
                  <a:off x="3429" y="1132"/>
                  <a:ext cx="24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80" name="Group 140"/>
              <p:cNvGrpSpPr>
                <a:grpSpLocks/>
              </p:cNvGrpSpPr>
              <p:nvPr/>
            </p:nvGrpSpPr>
            <p:grpSpPr bwMode="auto">
              <a:xfrm>
                <a:off x="0" y="1823"/>
                <a:ext cx="249" cy="1036"/>
                <a:chOff x="0" y="1823"/>
                <a:chExt cx="249" cy="1036"/>
              </a:xfrm>
            </p:grpSpPr>
            <p:sp>
              <p:nvSpPr>
                <p:cNvPr id="10381" name="Rectangle 141"/>
                <p:cNvSpPr>
                  <a:spLocks noChangeArrowheads="1"/>
                </p:cNvSpPr>
                <p:nvPr/>
              </p:nvSpPr>
              <p:spPr bwMode="auto">
                <a:xfrm>
                  <a:off x="11" y="1823"/>
                  <a:ext cx="227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zh-TW" altLang="en-US" sz="20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生出米蟲的組別</a:t>
                  </a:r>
                  <a:endParaRPr lang="zh-TW" altLang="en-US" sz="20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0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382" name="Rectangle 142"/>
                <p:cNvSpPr>
                  <a:spLocks noChangeArrowheads="1"/>
                </p:cNvSpPr>
                <p:nvPr/>
              </p:nvSpPr>
              <p:spPr bwMode="auto">
                <a:xfrm>
                  <a:off x="0" y="1823"/>
                  <a:ext cx="249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83" name="Group 143"/>
              <p:cNvGrpSpPr>
                <a:grpSpLocks/>
              </p:cNvGrpSpPr>
              <p:nvPr/>
            </p:nvGrpSpPr>
            <p:grpSpPr bwMode="auto">
              <a:xfrm>
                <a:off x="249" y="1823"/>
                <a:ext cx="240" cy="1036"/>
                <a:chOff x="249" y="1823"/>
                <a:chExt cx="240" cy="1036"/>
              </a:xfrm>
            </p:grpSpPr>
            <p:sp>
              <p:nvSpPr>
                <p:cNvPr id="10384" name="Rectangle 144"/>
                <p:cNvSpPr>
                  <a:spLocks noChangeArrowheads="1"/>
                </p:cNvSpPr>
                <p:nvPr/>
              </p:nvSpPr>
              <p:spPr bwMode="auto">
                <a:xfrm>
                  <a:off x="260" y="1823"/>
                  <a:ext cx="218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0" hangingPunct="0"/>
                  <a:endParaRPr lang="zh-TW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385" name="Rectangle 145"/>
                <p:cNvSpPr>
                  <a:spLocks noChangeArrowheads="1"/>
                </p:cNvSpPr>
                <p:nvPr/>
              </p:nvSpPr>
              <p:spPr bwMode="auto">
                <a:xfrm>
                  <a:off x="249" y="1823"/>
                  <a:ext cx="240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86" name="Group 146"/>
              <p:cNvGrpSpPr>
                <a:grpSpLocks/>
              </p:cNvGrpSpPr>
              <p:nvPr/>
            </p:nvGrpSpPr>
            <p:grpSpPr bwMode="auto">
              <a:xfrm>
                <a:off x="489" y="1823"/>
                <a:ext cx="245" cy="1036"/>
                <a:chOff x="489" y="1823"/>
                <a:chExt cx="245" cy="1036"/>
              </a:xfrm>
            </p:grpSpPr>
            <p:sp>
              <p:nvSpPr>
                <p:cNvPr id="10387" name="Rectangle 147"/>
                <p:cNvSpPr>
                  <a:spLocks noChangeArrowheads="1"/>
                </p:cNvSpPr>
                <p:nvPr/>
              </p:nvSpPr>
              <p:spPr bwMode="auto">
                <a:xfrm>
                  <a:off x="500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>
                      <a:solidFill>
                        <a:srgbClr val="000000"/>
                      </a:solidFill>
                      <a:latin typeface="Arial"/>
                      <a:ea typeface="標楷體" pitchFamily="65" charset="-120"/>
                    </a:rPr>
                    <a:t> 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388" name="Rectangle 148"/>
                <p:cNvSpPr>
                  <a:spLocks noChangeArrowheads="1"/>
                </p:cNvSpPr>
                <p:nvPr/>
              </p:nvSpPr>
              <p:spPr bwMode="auto">
                <a:xfrm>
                  <a:off x="489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89" name="Group 149"/>
              <p:cNvGrpSpPr>
                <a:grpSpLocks/>
              </p:cNvGrpSpPr>
              <p:nvPr/>
            </p:nvGrpSpPr>
            <p:grpSpPr bwMode="auto">
              <a:xfrm>
                <a:off x="734" y="1823"/>
                <a:ext cx="245" cy="1036"/>
                <a:chOff x="734" y="1823"/>
                <a:chExt cx="245" cy="1036"/>
              </a:xfrm>
            </p:grpSpPr>
            <p:sp>
              <p:nvSpPr>
                <p:cNvPr id="10390" name="Rectangle 150"/>
                <p:cNvSpPr>
                  <a:spLocks noChangeArrowheads="1"/>
                </p:cNvSpPr>
                <p:nvPr/>
              </p:nvSpPr>
              <p:spPr bwMode="auto">
                <a:xfrm>
                  <a:off x="745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>
                      <a:solidFill>
                        <a:srgbClr val="000000"/>
                      </a:solidFill>
                      <a:latin typeface="Arial"/>
                      <a:ea typeface="標楷體" pitchFamily="65" charset="-120"/>
                    </a:rPr>
                    <a:t> 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391" name="Rectangle 151"/>
                <p:cNvSpPr>
                  <a:spLocks noChangeArrowheads="1"/>
                </p:cNvSpPr>
                <p:nvPr/>
              </p:nvSpPr>
              <p:spPr bwMode="auto">
                <a:xfrm>
                  <a:off x="734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92" name="Group 152"/>
              <p:cNvGrpSpPr>
                <a:grpSpLocks/>
              </p:cNvGrpSpPr>
              <p:nvPr/>
            </p:nvGrpSpPr>
            <p:grpSpPr bwMode="auto">
              <a:xfrm>
                <a:off x="979" y="1823"/>
                <a:ext cx="245" cy="1036"/>
                <a:chOff x="979" y="1823"/>
                <a:chExt cx="245" cy="1036"/>
              </a:xfrm>
            </p:grpSpPr>
            <p:sp>
              <p:nvSpPr>
                <p:cNvPr id="10393" name="Rectangle 153"/>
                <p:cNvSpPr>
                  <a:spLocks noChangeArrowheads="1"/>
                </p:cNvSpPr>
                <p:nvPr/>
              </p:nvSpPr>
              <p:spPr bwMode="auto">
                <a:xfrm>
                  <a:off x="990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zh-TW" altLang="en-US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第</a:t>
                  </a:r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2</a:t>
                  </a:r>
                  <a:r>
                    <a:rPr lang="zh-TW" altLang="en-US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組長出</a:t>
                  </a:r>
                </a:p>
                <a:p>
                  <a:pPr algn="just"/>
                  <a:r>
                    <a:rPr lang="zh-TW" altLang="en-US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米蟲</a:t>
                  </a:r>
                  <a:endParaRPr lang="zh-TW" altLang="en-US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394" name="Rectangle 154"/>
                <p:cNvSpPr>
                  <a:spLocks noChangeArrowheads="1"/>
                </p:cNvSpPr>
                <p:nvPr/>
              </p:nvSpPr>
              <p:spPr bwMode="auto">
                <a:xfrm>
                  <a:off x="979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95" name="Group 155"/>
              <p:cNvGrpSpPr>
                <a:grpSpLocks/>
              </p:cNvGrpSpPr>
              <p:nvPr/>
            </p:nvGrpSpPr>
            <p:grpSpPr bwMode="auto">
              <a:xfrm>
                <a:off x="1224" y="1823"/>
                <a:ext cx="245" cy="1036"/>
                <a:chOff x="1224" y="1823"/>
                <a:chExt cx="245" cy="1036"/>
              </a:xfrm>
            </p:grpSpPr>
            <p:sp>
              <p:nvSpPr>
                <p:cNvPr id="10396" name="Rectangle 156"/>
                <p:cNvSpPr>
                  <a:spLocks noChangeArrowheads="1"/>
                </p:cNvSpPr>
                <p:nvPr/>
              </p:nvSpPr>
              <p:spPr bwMode="auto">
                <a:xfrm>
                  <a:off x="1235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397" name="Rectangle 157"/>
                <p:cNvSpPr>
                  <a:spLocks noChangeArrowheads="1"/>
                </p:cNvSpPr>
                <p:nvPr/>
              </p:nvSpPr>
              <p:spPr bwMode="auto">
                <a:xfrm>
                  <a:off x="1224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98" name="Group 158"/>
              <p:cNvGrpSpPr>
                <a:grpSpLocks/>
              </p:cNvGrpSpPr>
              <p:nvPr/>
            </p:nvGrpSpPr>
            <p:grpSpPr bwMode="auto">
              <a:xfrm>
                <a:off x="1469" y="1823"/>
                <a:ext cx="245" cy="1036"/>
                <a:chOff x="1469" y="1823"/>
                <a:chExt cx="245" cy="1036"/>
              </a:xfrm>
            </p:grpSpPr>
            <p:sp>
              <p:nvSpPr>
                <p:cNvPr id="10399" name="Rectangle 159"/>
                <p:cNvSpPr>
                  <a:spLocks noChangeArrowheads="1"/>
                </p:cNvSpPr>
                <p:nvPr/>
              </p:nvSpPr>
              <p:spPr bwMode="auto">
                <a:xfrm>
                  <a:off x="1480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zh-TW" altLang="en-US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第</a:t>
                  </a:r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9</a:t>
                  </a:r>
                  <a:r>
                    <a:rPr lang="zh-TW" altLang="en-US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組長出</a:t>
                  </a:r>
                </a:p>
                <a:p>
                  <a:pPr algn="just"/>
                  <a:r>
                    <a:rPr lang="zh-TW" altLang="en-US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米蟲</a:t>
                  </a:r>
                  <a:endParaRPr lang="zh-TW" altLang="en-US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400" name="Rectangle 160"/>
                <p:cNvSpPr>
                  <a:spLocks noChangeArrowheads="1"/>
                </p:cNvSpPr>
                <p:nvPr/>
              </p:nvSpPr>
              <p:spPr bwMode="auto">
                <a:xfrm>
                  <a:off x="1469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401" name="Group 161"/>
              <p:cNvGrpSpPr>
                <a:grpSpLocks/>
              </p:cNvGrpSpPr>
              <p:nvPr/>
            </p:nvGrpSpPr>
            <p:grpSpPr bwMode="auto">
              <a:xfrm>
                <a:off x="1714" y="1823"/>
                <a:ext cx="245" cy="1036"/>
                <a:chOff x="1714" y="1823"/>
                <a:chExt cx="245" cy="1036"/>
              </a:xfrm>
            </p:grpSpPr>
            <p:sp>
              <p:nvSpPr>
                <p:cNvPr id="10402" name="Rectangle 162"/>
                <p:cNvSpPr>
                  <a:spLocks noChangeArrowheads="1"/>
                </p:cNvSpPr>
                <p:nvPr/>
              </p:nvSpPr>
              <p:spPr bwMode="auto">
                <a:xfrm>
                  <a:off x="1725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>
                      <a:solidFill>
                        <a:srgbClr val="000000"/>
                      </a:solidFill>
                      <a:latin typeface="Arial"/>
                      <a:ea typeface="標楷體" pitchFamily="65" charset="-120"/>
                    </a:rPr>
                    <a:t> 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403" name="Rectangle 163"/>
                <p:cNvSpPr>
                  <a:spLocks noChangeArrowheads="1"/>
                </p:cNvSpPr>
                <p:nvPr/>
              </p:nvSpPr>
              <p:spPr bwMode="auto">
                <a:xfrm>
                  <a:off x="1714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404" name="Group 164"/>
              <p:cNvGrpSpPr>
                <a:grpSpLocks/>
              </p:cNvGrpSpPr>
              <p:nvPr/>
            </p:nvGrpSpPr>
            <p:grpSpPr bwMode="auto">
              <a:xfrm>
                <a:off x="1959" y="1823"/>
                <a:ext cx="245" cy="1036"/>
                <a:chOff x="1959" y="1823"/>
                <a:chExt cx="245" cy="1036"/>
              </a:xfrm>
            </p:grpSpPr>
            <p:sp>
              <p:nvSpPr>
                <p:cNvPr id="10405" name="Rectangle 165"/>
                <p:cNvSpPr>
                  <a:spLocks noChangeArrowheads="1"/>
                </p:cNvSpPr>
                <p:nvPr/>
              </p:nvSpPr>
              <p:spPr bwMode="auto">
                <a:xfrm>
                  <a:off x="1970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406" name="Rectangle 166"/>
                <p:cNvSpPr>
                  <a:spLocks noChangeArrowheads="1"/>
                </p:cNvSpPr>
                <p:nvPr/>
              </p:nvSpPr>
              <p:spPr bwMode="auto">
                <a:xfrm>
                  <a:off x="1959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407" name="Group 167"/>
              <p:cNvGrpSpPr>
                <a:grpSpLocks/>
              </p:cNvGrpSpPr>
              <p:nvPr/>
            </p:nvGrpSpPr>
            <p:grpSpPr bwMode="auto">
              <a:xfrm>
                <a:off x="2204" y="1823"/>
                <a:ext cx="245" cy="1036"/>
                <a:chOff x="2204" y="1823"/>
                <a:chExt cx="245" cy="1036"/>
              </a:xfrm>
            </p:grpSpPr>
            <p:sp>
              <p:nvSpPr>
                <p:cNvPr id="10408" name="Rectangle 168"/>
                <p:cNvSpPr>
                  <a:spLocks noChangeArrowheads="1"/>
                </p:cNvSpPr>
                <p:nvPr/>
              </p:nvSpPr>
              <p:spPr bwMode="auto">
                <a:xfrm>
                  <a:off x="2215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zh-TW" altLang="en-US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第</a:t>
                  </a:r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4</a:t>
                  </a:r>
                  <a:r>
                    <a:rPr lang="zh-TW" altLang="en-US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組長出</a:t>
                  </a:r>
                </a:p>
                <a:p>
                  <a:pPr algn="just"/>
                  <a:r>
                    <a:rPr lang="zh-TW" altLang="en-US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米蟲</a:t>
                  </a:r>
                  <a:endParaRPr lang="zh-TW" altLang="en-US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409" name="Rectangle 169"/>
                <p:cNvSpPr>
                  <a:spLocks noChangeArrowheads="1"/>
                </p:cNvSpPr>
                <p:nvPr/>
              </p:nvSpPr>
              <p:spPr bwMode="auto">
                <a:xfrm>
                  <a:off x="2204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410" name="Group 170"/>
              <p:cNvGrpSpPr>
                <a:grpSpLocks/>
              </p:cNvGrpSpPr>
              <p:nvPr/>
            </p:nvGrpSpPr>
            <p:grpSpPr bwMode="auto">
              <a:xfrm>
                <a:off x="2449" y="1823"/>
                <a:ext cx="245" cy="1036"/>
                <a:chOff x="2449" y="1823"/>
                <a:chExt cx="245" cy="1036"/>
              </a:xfrm>
            </p:grpSpPr>
            <p:sp>
              <p:nvSpPr>
                <p:cNvPr id="10411" name="Rectangle 171"/>
                <p:cNvSpPr>
                  <a:spLocks noChangeArrowheads="1"/>
                </p:cNvSpPr>
                <p:nvPr/>
              </p:nvSpPr>
              <p:spPr bwMode="auto">
                <a:xfrm>
                  <a:off x="2460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>
                      <a:solidFill>
                        <a:srgbClr val="000000"/>
                      </a:solidFill>
                      <a:latin typeface="Arial"/>
                      <a:ea typeface="標楷體" pitchFamily="65" charset="-120"/>
                    </a:rPr>
                    <a:t> 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412" name="Rectangle 172"/>
                <p:cNvSpPr>
                  <a:spLocks noChangeArrowheads="1"/>
                </p:cNvSpPr>
                <p:nvPr/>
              </p:nvSpPr>
              <p:spPr bwMode="auto">
                <a:xfrm>
                  <a:off x="2449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413" name="Group 173"/>
              <p:cNvGrpSpPr>
                <a:grpSpLocks/>
              </p:cNvGrpSpPr>
              <p:nvPr/>
            </p:nvGrpSpPr>
            <p:grpSpPr bwMode="auto">
              <a:xfrm>
                <a:off x="2694" y="1823"/>
                <a:ext cx="245" cy="1036"/>
                <a:chOff x="2694" y="1823"/>
                <a:chExt cx="245" cy="1036"/>
              </a:xfrm>
            </p:grpSpPr>
            <p:sp>
              <p:nvSpPr>
                <p:cNvPr id="10414" name="Rectangle 174"/>
                <p:cNvSpPr>
                  <a:spLocks noChangeArrowheads="1"/>
                </p:cNvSpPr>
                <p:nvPr/>
              </p:nvSpPr>
              <p:spPr bwMode="auto">
                <a:xfrm>
                  <a:off x="2705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zh-TW" altLang="en-US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第</a:t>
                  </a:r>
                  <a:r>
                    <a:rPr lang="en-US" altLang="zh-TW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1</a:t>
                  </a:r>
                  <a:r>
                    <a:rPr lang="zh-TW" altLang="en-US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組長出</a:t>
                  </a:r>
                </a:p>
                <a:p>
                  <a:pPr algn="just"/>
                  <a:r>
                    <a:rPr lang="zh-TW" altLang="en-US" sz="2400" b="1">
                      <a:solidFill>
                        <a:srgbClr val="000000"/>
                      </a:solidFill>
                      <a:latin typeface="新細明體" pitchFamily="18" charset="-120"/>
                      <a:ea typeface="標楷體" pitchFamily="65" charset="-120"/>
                    </a:rPr>
                    <a:t>米蟲</a:t>
                  </a:r>
                  <a:endParaRPr lang="zh-TW" altLang="en-US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/>
                  <a:endParaRPr lang="zh-TW" altLang="en-US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415" name="Rectangle 175"/>
                <p:cNvSpPr>
                  <a:spLocks noChangeArrowheads="1"/>
                </p:cNvSpPr>
                <p:nvPr/>
              </p:nvSpPr>
              <p:spPr bwMode="auto">
                <a:xfrm>
                  <a:off x="2694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416" name="Group 176"/>
              <p:cNvGrpSpPr>
                <a:grpSpLocks/>
              </p:cNvGrpSpPr>
              <p:nvPr/>
            </p:nvGrpSpPr>
            <p:grpSpPr bwMode="auto">
              <a:xfrm>
                <a:off x="2939" y="1823"/>
                <a:ext cx="245" cy="1036"/>
                <a:chOff x="2939" y="1823"/>
                <a:chExt cx="245" cy="1036"/>
              </a:xfrm>
            </p:grpSpPr>
            <p:sp>
              <p:nvSpPr>
                <p:cNvPr id="10417" name="Rectangle 177"/>
                <p:cNvSpPr>
                  <a:spLocks noChangeArrowheads="1"/>
                </p:cNvSpPr>
                <p:nvPr/>
              </p:nvSpPr>
              <p:spPr bwMode="auto">
                <a:xfrm>
                  <a:off x="2950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>
                      <a:solidFill>
                        <a:srgbClr val="000000"/>
                      </a:solidFill>
                      <a:latin typeface="Arial"/>
                      <a:ea typeface="標楷體" pitchFamily="65" charset="-120"/>
                    </a:rPr>
                    <a:t> 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418" name="Rectangle 178"/>
                <p:cNvSpPr>
                  <a:spLocks noChangeArrowheads="1"/>
                </p:cNvSpPr>
                <p:nvPr/>
              </p:nvSpPr>
              <p:spPr bwMode="auto">
                <a:xfrm>
                  <a:off x="2939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419" name="Group 179"/>
              <p:cNvGrpSpPr>
                <a:grpSpLocks/>
              </p:cNvGrpSpPr>
              <p:nvPr/>
            </p:nvGrpSpPr>
            <p:grpSpPr bwMode="auto">
              <a:xfrm>
                <a:off x="3184" y="1823"/>
                <a:ext cx="245" cy="1036"/>
                <a:chOff x="3184" y="1823"/>
                <a:chExt cx="245" cy="1036"/>
              </a:xfrm>
            </p:grpSpPr>
            <p:sp>
              <p:nvSpPr>
                <p:cNvPr id="10420" name="Rectangle 180"/>
                <p:cNvSpPr>
                  <a:spLocks noChangeArrowheads="1"/>
                </p:cNvSpPr>
                <p:nvPr/>
              </p:nvSpPr>
              <p:spPr bwMode="auto">
                <a:xfrm>
                  <a:off x="3195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>
                      <a:solidFill>
                        <a:srgbClr val="000000"/>
                      </a:solidFill>
                      <a:latin typeface="Arial"/>
                      <a:ea typeface="標楷體" pitchFamily="65" charset="-120"/>
                    </a:rPr>
                    <a:t> 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421" name="Rectangle 181"/>
                <p:cNvSpPr>
                  <a:spLocks noChangeArrowheads="1"/>
                </p:cNvSpPr>
                <p:nvPr/>
              </p:nvSpPr>
              <p:spPr bwMode="auto">
                <a:xfrm>
                  <a:off x="3184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422" name="Group 182"/>
              <p:cNvGrpSpPr>
                <a:grpSpLocks/>
              </p:cNvGrpSpPr>
              <p:nvPr/>
            </p:nvGrpSpPr>
            <p:grpSpPr bwMode="auto">
              <a:xfrm>
                <a:off x="3429" y="1823"/>
                <a:ext cx="245" cy="1036"/>
                <a:chOff x="3429" y="1823"/>
                <a:chExt cx="245" cy="1036"/>
              </a:xfrm>
            </p:grpSpPr>
            <p:sp>
              <p:nvSpPr>
                <p:cNvPr id="10423" name="Rectangle 183"/>
                <p:cNvSpPr>
                  <a:spLocks noChangeArrowheads="1"/>
                </p:cNvSpPr>
                <p:nvPr/>
              </p:nvSpPr>
              <p:spPr bwMode="auto">
                <a:xfrm>
                  <a:off x="3440" y="1823"/>
                  <a:ext cx="223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TW" sz="2400">
                      <a:solidFill>
                        <a:srgbClr val="000000"/>
                      </a:solidFill>
                      <a:latin typeface="Arial"/>
                      <a:ea typeface="標楷體" pitchFamily="65" charset="-120"/>
                    </a:rPr>
                    <a:t> </a:t>
                  </a:r>
                  <a:endParaRPr lang="en-US" altLang="zh-TW" sz="24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endParaRPr>
                </a:p>
                <a:p>
                  <a:pPr algn="just" eaLnBrk="0" hangingPunct="0"/>
                  <a:endParaRPr lang="en-US" altLang="zh-TW" sz="2400">
                    <a:solidFill>
                      <a:srgbClr val="000000"/>
                    </a:solidFill>
                    <a:latin typeface="Arial" charset="0"/>
                    <a:ea typeface="標楷體" pitchFamily="65" charset="-120"/>
                  </a:endParaRPr>
                </a:p>
              </p:txBody>
            </p:sp>
            <p:sp>
              <p:nvSpPr>
                <p:cNvPr id="10424" name="Rectangle 184"/>
                <p:cNvSpPr>
                  <a:spLocks noChangeArrowheads="1"/>
                </p:cNvSpPr>
                <p:nvPr/>
              </p:nvSpPr>
              <p:spPr bwMode="auto">
                <a:xfrm>
                  <a:off x="3429" y="1823"/>
                  <a:ext cx="24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10425" name="Rectangle 185"/>
            <p:cNvSpPr>
              <a:spLocks noChangeArrowheads="1"/>
            </p:cNvSpPr>
            <p:nvPr/>
          </p:nvSpPr>
          <p:spPr bwMode="auto">
            <a:xfrm>
              <a:off x="-17" y="-17"/>
              <a:ext cx="3708" cy="2893"/>
            </a:xfrm>
            <a:prstGeom prst="rect">
              <a:avLst/>
            </a:prstGeom>
            <a:noFill/>
            <a:ln w="5556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426" name="Text Box 186"/>
          <p:cNvSpPr txBox="1">
            <a:spLocks noChangeArrowheads="1"/>
          </p:cNvSpPr>
          <p:nvPr/>
        </p:nvSpPr>
        <p:spPr bwMode="auto">
          <a:xfrm>
            <a:off x="2667000" y="5487988"/>
            <a:ext cx="17754600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二、研究問題</a:t>
            </a: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 米蟲的剋星有那些？有什麼方法可以抑制米蟲的生長？</a:t>
            </a:r>
            <a:endParaRPr lang="zh-TW" altLang="en-US" sz="3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spcBef>
                <a:spcPct val="50000"/>
              </a:spcBef>
            </a:pP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在這次的實驗法當中，我比較了幾個方法，看要怎麼辦才能不長米蟲，其中有放置辣椒的，也有放置蒜頭的，也有經過冷凍處理的，也比較了沾過水與沒沾過水的，其研究結果如下：</a:t>
            </a:r>
          </a:p>
          <a:p>
            <a:pPr algn="just">
              <a:spcBef>
                <a:spcPct val="50000"/>
              </a:spcBef>
            </a:pP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種組合中的第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1-4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組，都是白米而且沾過水，我想要比較放置辣椒或放置蒜頭或經過冷凍，米蟲較不會長出來，結果顯示，第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組</a:t>
            </a:r>
            <a:r>
              <a:rPr lang="en-US" altLang="zh-TW" sz="3200">
                <a:solidFill>
                  <a:srgbClr val="000000"/>
                </a:solidFill>
                <a:latin typeface="Arial"/>
                <a:ea typeface="標楷體" pitchFamily="65" charset="-120"/>
              </a:rPr>
              <a:t>—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在沾過水的白米中放辣椒是最早出現米蟲的，再來是沾過水的白米但無經過任何處理的第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組，放蒜頭的第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組則在最後長出米蟲，而經過冷凍後才沾水的第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組則到最後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稿件截稿日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仍未長出米蟲。 </a:t>
            </a:r>
          </a:p>
        </p:txBody>
      </p:sp>
      <p:graphicFrame>
        <p:nvGraphicFramePr>
          <p:cNvPr id="10427" name="Group 187"/>
          <p:cNvGraphicFramePr>
            <a:graphicFrameLocks noGrp="1"/>
          </p:cNvGraphicFramePr>
          <p:nvPr/>
        </p:nvGraphicFramePr>
        <p:xfrm>
          <a:off x="2819400" y="10059988"/>
          <a:ext cx="9739313" cy="3383280"/>
        </p:xfrm>
        <a:graphic>
          <a:graphicData uri="http://schemas.openxmlformats.org/drawingml/2006/table">
            <a:tbl>
              <a:tblPr/>
              <a:tblGrid>
                <a:gridCol w="8610600"/>
                <a:gridCol w="1128713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1. </a:t>
                      </a: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白米、有沾過水、放置蒜頭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3</a:t>
                      </a:r>
                      <a:endParaRPr kumimoji="1" lang="en-US" altLang="zh-TW" sz="6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just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2. </a:t>
                      </a: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白米、有沾過水、放置辣椒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954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1</a:t>
                      </a:r>
                      <a:endParaRPr kumimoji="1" lang="en-US" altLang="zh-TW" sz="6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just" defTabSz="1954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3. </a:t>
                      </a: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白米、有沾過水、經過冷凍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just" defTabSz="1954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4. </a:t>
                      </a: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白米、有沾過水、無蒜頭</a:t>
                      </a: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無辣椒</a:t>
                      </a: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無冷凍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just" defTabSz="1954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註：</a:t>
                      </a: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1</a:t>
                      </a: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、</a:t>
                      </a: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2</a:t>
                      </a: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、</a:t>
                      </a: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3 </a:t>
                      </a: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代表米蟲出現的時間順序。</a:t>
                      </a:r>
                      <a:b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</a:b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X</a:t>
                      </a: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代表未長出米蟲</a:t>
                      </a:r>
                      <a:endParaRPr kumimoji="1" lang="zh-TW" altLang="en-US" sz="6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1" lang="zh-TW" altLang="zh-TW" sz="6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47" name="Group 207"/>
          <p:cNvGraphicFramePr>
            <a:graphicFrameLocks noGrp="1"/>
          </p:cNvGraphicFramePr>
          <p:nvPr/>
        </p:nvGraphicFramePr>
        <p:xfrm>
          <a:off x="2819400" y="16460788"/>
          <a:ext cx="9739313" cy="3383280"/>
        </p:xfrm>
        <a:graphic>
          <a:graphicData uri="http://schemas.openxmlformats.org/drawingml/2006/table">
            <a:tbl>
              <a:tblPr/>
              <a:tblGrid>
                <a:gridCol w="8610600"/>
                <a:gridCol w="1128713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 9. </a:t>
                      </a: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糙米、有沾過水、放置蒜頭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3</a:t>
                      </a:r>
                      <a:endParaRPr kumimoji="1" lang="en-US" altLang="zh-TW" sz="6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just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10. </a:t>
                      </a: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糙米、有沾過水、放置辣椒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954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1</a:t>
                      </a:r>
                      <a:endParaRPr kumimoji="1" lang="en-US" altLang="zh-TW" sz="6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just" defTabSz="1954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11. </a:t>
                      </a: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糙米、有沾過水、經過冷凍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just" defTabSz="1954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12. </a:t>
                      </a: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糙米、有沾過水、無蒜頭</a:t>
                      </a: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無辣椒</a:t>
                      </a: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無冷凍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just" defTabSz="1954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註：</a:t>
                      </a: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1</a:t>
                      </a: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、</a:t>
                      </a: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2</a:t>
                      </a: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、</a:t>
                      </a: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3 </a:t>
                      </a: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代表米蟲出現的時間順序。</a:t>
                      </a:r>
                      <a:b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</a:b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X</a:t>
                      </a: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標楷體" pitchFamily="65" charset="-120"/>
                        </a:rPr>
                        <a:t>代表未長出米蟲</a:t>
                      </a:r>
                      <a:endParaRPr kumimoji="1" lang="zh-TW" altLang="en-US" sz="6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1" lang="zh-TW" altLang="zh-TW" sz="6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67" name="Text Box 227"/>
          <p:cNvSpPr txBox="1">
            <a:spLocks noChangeArrowheads="1"/>
          </p:cNvSpPr>
          <p:nvPr/>
        </p:nvSpPr>
        <p:spPr bwMode="auto">
          <a:xfrm>
            <a:off x="2819400" y="14022388"/>
            <a:ext cx="185166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種組合中的第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9-12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組，都是糙米而且沾過水，我想要比較放置辣椒或放置蒜頭或經過冷凍，米蟲較不會長出來，結果顯示跟前面一樣，第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組</a:t>
            </a:r>
            <a:r>
              <a:rPr lang="en-US" altLang="zh-TW" sz="3200">
                <a:solidFill>
                  <a:srgbClr val="000000"/>
                </a:solidFill>
                <a:latin typeface="Arial"/>
                <a:ea typeface="標楷體" pitchFamily="65" charset="-120"/>
              </a:rPr>
              <a:t>—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在沾過水的糙米中放辣椒是最早出現米蟲的，再來是沾過水的糙米但無經過任何處理的第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組，放蒜頭的第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組則在最後長出米蟲，而經過冷凍後才沾水的第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組則到最後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截稿日前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仍未長出米蟲。 </a:t>
            </a:r>
          </a:p>
        </p:txBody>
      </p:sp>
      <p:pic>
        <p:nvPicPr>
          <p:cNvPr id="10468" name="Picture 228" descr="bugs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8" r="23181"/>
          <a:stretch>
            <a:fillRect/>
          </a:stretch>
        </p:blipFill>
        <p:spPr bwMode="auto">
          <a:xfrm>
            <a:off x="13030200" y="10059988"/>
            <a:ext cx="28162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9" name="Text Box 229"/>
          <p:cNvSpPr txBox="1">
            <a:spLocks noChangeArrowheads="1"/>
          </p:cNvSpPr>
          <p:nvPr/>
        </p:nvSpPr>
        <p:spPr bwMode="auto">
          <a:xfrm>
            <a:off x="2819400" y="20497800"/>
            <a:ext cx="9601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至於未沾過水的白米與糙米，也就是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5-8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組以及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13-16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組，直到目前仍未長出米蟲，但放置辣椒的第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與第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組，都早已長出霉菌。</a:t>
            </a:r>
          </a:p>
        </p:txBody>
      </p:sp>
      <p:pic>
        <p:nvPicPr>
          <p:cNvPr id="10470" name="Picture 230" descr="_MG_47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0" t="14339" b="12500"/>
          <a:stretch>
            <a:fillRect/>
          </a:stretch>
        </p:blipFill>
        <p:spPr bwMode="auto">
          <a:xfrm>
            <a:off x="13106400" y="18288000"/>
            <a:ext cx="2849563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1" name="Text Box 231"/>
          <p:cNvSpPr txBox="1">
            <a:spLocks noChangeArrowheads="1"/>
          </p:cNvSpPr>
          <p:nvPr/>
        </p:nvSpPr>
        <p:spPr bwMode="auto">
          <a:xfrm>
            <a:off x="16002000" y="214884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◎ </a:t>
            </a:r>
            <a:r>
              <a:rPr lang="zh-TW" altLang="en-US" sz="2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放進辣椒結果長出黴菌 </a:t>
            </a:r>
          </a:p>
        </p:txBody>
      </p:sp>
      <p:sp>
        <p:nvSpPr>
          <p:cNvPr id="10472" name="Text Box 232"/>
          <p:cNvSpPr txBox="1">
            <a:spLocks noChangeArrowheads="1"/>
          </p:cNvSpPr>
          <p:nvPr/>
        </p:nvSpPr>
        <p:spPr bwMode="auto">
          <a:xfrm>
            <a:off x="2819400" y="22098000"/>
            <a:ext cx="18288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以上結果顯示，無論是白米或糙米，只要先經過冷凍，就能杜絕米蟲。而只要米沾過水，無論是放置蒜頭與辣椒都沒有用。而且放辣椒還會長黴菌。</a:t>
            </a:r>
          </a:p>
        </p:txBody>
      </p:sp>
      <p:sp>
        <p:nvSpPr>
          <p:cNvPr id="10473" name="Text Box 233"/>
          <p:cNvSpPr txBox="1">
            <a:spLocks noChangeArrowheads="1"/>
          </p:cNvSpPr>
          <p:nvPr/>
        </p:nvSpPr>
        <p:spPr bwMode="auto">
          <a:xfrm>
            <a:off x="2895600" y="23622000"/>
            <a:ext cx="17983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研究問題三： 米蟲喜歡住在白米或糙米中？</a:t>
            </a:r>
            <a:endParaRPr lang="zh-TW" altLang="en-US" sz="3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要幫這個問題找答案，我們可以比較第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與第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組、第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與第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組、第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與第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組、第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與第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組，研究結果發現，在都有沾過水的情況下，無論是放辣椒、放蒜頭或無蒜頭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無辣椒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無冷凍，糙米長出米蟲的時間較白米快，所以米蟲應該比較喜歡住在糙米中。 </a:t>
            </a:r>
          </a:p>
        </p:txBody>
      </p:sp>
      <p:sp>
        <p:nvSpPr>
          <p:cNvPr id="10474" name="Text Box 234"/>
          <p:cNvSpPr txBox="1">
            <a:spLocks noChangeArrowheads="1"/>
          </p:cNvSpPr>
          <p:nvPr/>
        </p:nvSpPr>
        <p:spPr bwMode="auto">
          <a:xfrm>
            <a:off x="2895600" y="26519188"/>
            <a:ext cx="18211800" cy="929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60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陸、研究討論</a:t>
            </a:r>
            <a:endParaRPr lang="zh-TW" altLang="en-US" sz="6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spcBef>
                <a:spcPct val="50000"/>
              </a:spcBef>
            </a:pP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這個研究的學術性與實用性的價值如下：</a:t>
            </a:r>
          </a:p>
          <a:p>
            <a:pPr algn="just">
              <a:spcBef>
                <a:spcPct val="50000"/>
              </a:spcBef>
            </a:pP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一、</a:t>
            </a:r>
            <a:r>
              <a:rPr lang="zh-TW" altLang="en-US" sz="3200" b="1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學術性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過去的研究發現「冷凍過」的米較不會長米蟲，本研究證實了這一點，而且是無論是白米或糙米皆不會。而米只要沾過一點點水，放蒜頭或放辣椒都沒用，代表爺爺奶奶們的土方法可能失效了。另外，本文發現放辣椒是最糟的，我認為有可能是因為辣椒本身的濕氣，它所帶來的濕氣，不但幫忙了米蟲，也帶來許多「黴菌」。這一點值得未來研究再給予深入的探討。</a:t>
            </a:r>
          </a:p>
          <a:p>
            <a:pPr algn="just">
              <a:spcBef>
                <a:spcPct val="50000"/>
              </a:spcBef>
            </a:pP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二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b="1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實用性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稻米是我們每天都要吃的，所以它與我們的相關性很高，而買回家的米卻受到「米蟲」的侵蝕，如此一來，要怎樣去趕走「米蟲」就顯得相當重要了。這個研究告訴大家要用什麼方法去防止或阻止米蟲的生長，幫大家解決日常生活的問題，是一個非常具有「實用性」的研究。</a:t>
            </a:r>
          </a:p>
          <a:p>
            <a:pPr algn="just">
              <a:spcBef>
                <a:spcPct val="50000"/>
              </a:spcBef>
            </a:pPr>
            <a:r>
              <a:rPr lang="zh-TW" altLang="en-US" sz="3200" b="1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其他心得與未來研究計畫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在這次研究的過程當中，我運用了許多老師之前所教導的知識，例如自然課上學期教過的─「如何觀察記錄月亮的變化」以及這學期教過的─「影響食物變化的因素有那些」，並克服了許多執行上的困難，其過程相當有趣，也讓我學習到很多自然科學的東西，收獲真的很多。但由於米蟲的研究，所須時間相當長，所以有幾組仍未得到最後的結果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至截稿日前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sz="3200">
                <a:solidFill>
                  <a:srgbClr val="000000"/>
                </a:solidFill>
                <a:latin typeface="Arial"/>
                <a:ea typeface="標楷體" pitchFamily="65" charset="-120"/>
              </a:rPr>
              <a:t>—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例如未沾過水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未冷凍的米，要放蒜頭或辣椒才能較有效防治米蟲？未來我一定會再繼續努力，不僅可以再比較以上幾組，以便獲知「未沾過水的米」的頭號剋星，也可以知道那一組米蟲長出的數量較多，米蟲的研究真有趣！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10475" name="Text Box 235"/>
          <p:cNvSpPr txBox="1">
            <a:spLocks noChangeArrowheads="1"/>
          </p:cNvSpPr>
          <p:nvPr/>
        </p:nvSpPr>
        <p:spPr bwMode="auto">
          <a:xfrm>
            <a:off x="3048000" y="36195000"/>
            <a:ext cx="1836420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60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柒、研究結論</a:t>
            </a:r>
            <a:endParaRPr lang="zh-TW" altLang="en-US" sz="6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spcBef>
                <a:spcPct val="50000"/>
              </a:spcBef>
            </a:pP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一、放置辣椒或蒜頭都沒有「冷凍法」好，只要將買回家的米，先放進冰箱冷凍庫</a:t>
            </a:r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天，未來就能防止米蟲生長。</a:t>
            </a:r>
          </a:p>
          <a:p>
            <a:pPr algn="just">
              <a:spcBef>
                <a:spcPct val="50000"/>
              </a:spcBef>
            </a:pP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二、放置辣椒的「土方法」並不好，因為就算不長米蟲，也會長出黴菌。</a:t>
            </a:r>
          </a:p>
          <a:p>
            <a:pPr algn="just">
              <a:spcBef>
                <a:spcPct val="50000"/>
              </a:spcBef>
            </a:pP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三、比起白米，米蟲更喜歡住在糙米中。</a:t>
            </a:r>
          </a:p>
          <a:p>
            <a:pPr algn="just">
              <a:spcBef>
                <a:spcPct val="50000"/>
              </a:spcBef>
            </a:pP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四、沾過水的米，無論是白米或糙米，都比沒沾過水的米更容易長米蟲。雖然這應該是常識性的問題，但忙碌的現代人，煮個晚餐通常匆匆忙忙的，根本不去注意這些小節，其實，只要我們洗米的方式適當：</a:t>
            </a:r>
            <a:r>
              <a:rPr lang="zh-TW" altLang="en-US" sz="32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洗米前不要洗手，也不洗鍋，讓乾燥的手去拿米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，米蟲有可能從此跟我們說「再見」喔！ </a:t>
            </a:r>
          </a:p>
        </p:txBody>
      </p:sp>
      <p:sp>
        <p:nvSpPr>
          <p:cNvPr id="10476" name="Text Box 236"/>
          <p:cNvSpPr txBox="1">
            <a:spLocks noChangeArrowheads="1"/>
          </p:cNvSpPr>
          <p:nvPr/>
        </p:nvSpPr>
        <p:spPr bwMode="auto">
          <a:xfrm>
            <a:off x="16002000" y="131064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◎ </a:t>
            </a:r>
            <a:r>
              <a:rPr lang="zh-TW" altLang="en-US" sz="2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沾過水的白米長出米蟲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趕走討厭的米蟲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趕走討厭的米蟲</Template>
  <TotalTime>143</TotalTime>
  <Words>3631</Words>
  <Application>Microsoft Office PowerPoint</Application>
  <PresentationFormat>自訂</PresentationFormat>
  <Paragraphs>327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趕走討厭的米蟲</vt:lpstr>
      <vt:lpstr>    台北市賽  科展海報製作說明：四版 右版： 120cm×65cm（右） 中板： 120cm×75cm（中） 左版： 120cm×65cm（左） 標題版：20cm×75cm（標題）  臺北益教網北市科展專屬網站下載。 (市賽資訊網址：http://etweb.tp.edu.tw/sciencefair/)  一、參展海報:  （一）海報數量和規格：直式橫書1～3張。以「全開海報規格」或「市賽規格」製作。   1.市賽規格：120cm×65cm（左）、120cm×75cm（中）、120cm×65cm（右）、               20cm×75cm（標題）   2.參展實物：以深60公分、寬70公分、高50公分為限，且重量不得超過20公斤。 （二）將「海報參展資料表」沿虛線剪下後，貼於第1張海報之右上角。  二、書寫說明： （一）作品說明書一律以A4大小紙張由左至右打字印刷（或正楷書寫影印）並裝訂成冊。 （二）作品說明書內容文字以7000字為限（包含標點符號，但不包含圖表之內容及其說明文字），       總頁數以30頁為限（不含封面、封底、及目錄）。 （三）內容使用標題次序為壹、一、（一）、1、（1）。 （四）研究動機內容應包含作品與教材相關性（教學單元）之說明。 （五）作品說明書全冊和參展海報請勿出現校名、班級、作者、學生制服、校長及指導老師姓名、            批 改紀錄等，並且照片中不得出現作者或指導教師之臉部，俾使公平客觀之評審。            發現不符合規定者，將不予採計分數。</vt:lpstr>
      <vt:lpstr>PowerPoint 簡報</vt:lpstr>
      <vt:lpstr>PowerPoint 簡報</vt:lpstr>
      <vt:lpstr>PowerPoint 簡報</vt:lpstr>
    </vt:vector>
  </TitlesOfParts>
  <Company>古亭國小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t0090</dc:creator>
  <cp:lastModifiedBy>t0090</cp:lastModifiedBy>
  <cp:revision>9</cp:revision>
  <dcterms:created xsi:type="dcterms:W3CDTF">2013-02-20T01:29:42Z</dcterms:created>
  <dcterms:modified xsi:type="dcterms:W3CDTF">2013-02-22T00:37:22Z</dcterms:modified>
</cp:coreProperties>
</file>